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0" r:id="rId3"/>
    <p:sldId id="261" r:id="rId4"/>
    <p:sldId id="263" r:id="rId5"/>
    <p:sldId id="264" r:id="rId6"/>
    <p:sldId id="267" r:id="rId7"/>
    <p:sldId id="258" r:id="rId8"/>
    <p:sldId id="282" r:id="rId9"/>
    <p:sldId id="283" r:id="rId10"/>
    <p:sldId id="281" r:id="rId11"/>
    <p:sldId id="271" r:id="rId12"/>
    <p:sldId id="272" r:id="rId13"/>
    <p:sldId id="273" r:id="rId14"/>
    <p:sldId id="274" r:id="rId15"/>
    <p:sldId id="279" r:id="rId16"/>
    <p:sldId id="276" r:id="rId17"/>
    <p:sldId id="277" r:id="rId18"/>
    <p:sldId id="278" r:id="rId19"/>
    <p:sldId id="284" r:id="rId20"/>
    <p:sldId id="269" r:id="rId21"/>
    <p:sldId id="270" r:id="rId22"/>
    <p:sldId id="259" r:id="rId23"/>
    <p:sldId id="265" r:id="rId24"/>
    <p:sldId id="262"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660"/>
  </p:normalViewPr>
  <p:slideViewPr>
    <p:cSldViewPr snapToGrid="0">
      <p:cViewPr varScale="1">
        <p:scale>
          <a:sx n="96" d="100"/>
          <a:sy n="96" d="100"/>
        </p:scale>
        <p:origin x="2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1BEAC-F632-461E-8ADF-236D4FFA6131}" type="datetimeFigureOut">
              <a:rPr lang="en-IN" smtClean="0"/>
              <a:t>14-09-2022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A024E-36F3-478A-8F1F-57B9875FD059}" type="slidenum">
              <a:rPr lang="en-IN" smtClean="0"/>
              <a:t>‹#›</a:t>
            </a:fld>
            <a:endParaRPr lang="en-IN"/>
          </a:p>
        </p:txBody>
      </p:sp>
    </p:spTree>
    <p:extLst>
      <p:ext uri="{BB962C8B-B14F-4D97-AF65-F5344CB8AC3E}">
        <p14:creationId xmlns:p14="http://schemas.microsoft.com/office/powerpoint/2010/main" val="1150839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7B6A-888B-E3D7-9116-6EEB00C47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1A7D93-3B40-B2E3-FF09-1574B7387F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4BAEE5-9D2F-4DED-ABF4-DEDE2AE3F4E7}"/>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5" name="Footer Placeholder 4">
            <a:extLst>
              <a:ext uri="{FF2B5EF4-FFF2-40B4-BE49-F238E27FC236}">
                <a16:creationId xmlns:a16="http://schemas.microsoft.com/office/drawing/2014/main" id="{65B771AC-01CB-57DB-7F9D-C97C00DA7C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913B2C-D509-7D48-202F-AC33B47C8B4D}"/>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67624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2084-E8A2-8C3B-E854-15FBC886C3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DAE758-5342-08C8-58E2-32EB25A623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9A660-0124-5D4F-0AA6-43D98FEF4CBB}"/>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5" name="Footer Placeholder 4">
            <a:extLst>
              <a:ext uri="{FF2B5EF4-FFF2-40B4-BE49-F238E27FC236}">
                <a16:creationId xmlns:a16="http://schemas.microsoft.com/office/drawing/2014/main" id="{60AB39DD-F565-001A-FF2C-40B48C0DB7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235F2D-ED54-1538-3FF5-B6F2962F061F}"/>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83680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3D0F7-93B0-8B38-A4D0-958DA91B00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2CB5AA-B75E-1BBF-74A6-203045CB59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8D8FC4-17C4-145E-4463-43297CFCDD25}"/>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5" name="Footer Placeholder 4">
            <a:extLst>
              <a:ext uri="{FF2B5EF4-FFF2-40B4-BE49-F238E27FC236}">
                <a16:creationId xmlns:a16="http://schemas.microsoft.com/office/drawing/2014/main" id="{161CC3C2-1C8D-98DE-0C97-2F06FA7DB9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184F48-7261-258D-FBBD-337F83F66EA8}"/>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48955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E09D-D936-5524-167A-3D43183696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9980F1-E297-046E-6432-B3C5EA9B79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F60C5A-C1BF-C84C-0CD5-86A4F9E30AFD}"/>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5" name="Footer Placeholder 4">
            <a:extLst>
              <a:ext uri="{FF2B5EF4-FFF2-40B4-BE49-F238E27FC236}">
                <a16:creationId xmlns:a16="http://schemas.microsoft.com/office/drawing/2014/main" id="{39BE0D0C-D020-55E1-58FB-72D3DAA576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CF4E84A-F1AA-0B79-6447-5C36F1C47A8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96257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B6FF-EC2A-6B9F-A870-539C9D1F8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BC52CB-8B2B-676D-DD9A-23E9AC5AA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D6C51B-B058-3233-7F74-D36AC9618EDF}"/>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5" name="Footer Placeholder 4">
            <a:extLst>
              <a:ext uri="{FF2B5EF4-FFF2-40B4-BE49-F238E27FC236}">
                <a16:creationId xmlns:a16="http://schemas.microsoft.com/office/drawing/2014/main" id="{03EC10D0-CA72-82CB-A31F-A3B0B4D1F6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F3053B-24E9-C982-46D5-B2A09E1FA5A0}"/>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1196852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ADB0-B509-AC8D-B992-5C5F1CCA18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7A3D59-C409-FC52-BE94-25AF1753A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C60BFD-CC1D-649D-2D2B-1C8A64B4F4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048569-DC7D-7B8E-7D9A-CCD879E4D638}"/>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6" name="Footer Placeholder 5">
            <a:extLst>
              <a:ext uri="{FF2B5EF4-FFF2-40B4-BE49-F238E27FC236}">
                <a16:creationId xmlns:a16="http://schemas.microsoft.com/office/drawing/2014/main" id="{8D9AF7B3-3893-5109-5897-51836C9695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BF5AD1-CBB9-94CC-2942-590870FC8F9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927430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D411-F2ED-4BF5-1DA2-1DEAE89AA4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94A8A6-2770-C085-7AB0-1638AD5F6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F6C9D-9C1C-EBD7-AE15-A0E11509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0C2B37-AAC5-BB08-DC02-AA58C6FA98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5AE53-6066-5801-630C-9B0350C02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2C8931-A135-8323-13F9-249C48AAC82F}"/>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8" name="Footer Placeholder 7">
            <a:extLst>
              <a:ext uri="{FF2B5EF4-FFF2-40B4-BE49-F238E27FC236}">
                <a16:creationId xmlns:a16="http://schemas.microsoft.com/office/drawing/2014/main" id="{862E62B8-E934-F9B3-D407-870C6B5E96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7AEB743-4CA2-3822-ADE1-942CD50796F7}"/>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412243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DC57-2075-368C-3E9F-2D71154AD3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85AB61-26B0-9785-A2A0-B649B9018C75}"/>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4" name="Footer Placeholder 3">
            <a:extLst>
              <a:ext uri="{FF2B5EF4-FFF2-40B4-BE49-F238E27FC236}">
                <a16:creationId xmlns:a16="http://schemas.microsoft.com/office/drawing/2014/main" id="{12A9B00E-2673-5261-CC32-E14AE73D0D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D2DB2BD-15F4-C794-6D01-B4795C0ACE08}"/>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430427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06BCE-71A3-CE30-2CA3-E7A9EED303BD}"/>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3" name="Footer Placeholder 2">
            <a:extLst>
              <a:ext uri="{FF2B5EF4-FFF2-40B4-BE49-F238E27FC236}">
                <a16:creationId xmlns:a16="http://schemas.microsoft.com/office/drawing/2014/main" id="{B7772FF0-B2C6-2FC1-80C2-2DC1CA30DE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210143-5042-B6A5-123F-62B71BF75F59}"/>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409541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3BC2-B883-B68B-6F6E-638DFC3E0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F11F2D-B08E-5D8E-D053-4B78002AD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AED4DD-3D8E-8664-02F6-E7C778C73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E102F-B6A1-520E-0DBA-CF20AA4D3686}"/>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6" name="Footer Placeholder 5">
            <a:extLst>
              <a:ext uri="{FF2B5EF4-FFF2-40B4-BE49-F238E27FC236}">
                <a16:creationId xmlns:a16="http://schemas.microsoft.com/office/drawing/2014/main" id="{1B1519F1-996C-FC31-B8B8-DAE0CC8156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9CF1A6F-4E93-90F1-C322-F965D1FD7C8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71752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0D3D-0B1E-3C73-52A1-6E79C1129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919A37-641E-DB98-B95E-73FCF0FBE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2E80C7-ED2B-DA9C-7AD3-D59E4F191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ACA32-15FA-3060-3BC1-D84BBE4FA960}"/>
              </a:ext>
            </a:extLst>
          </p:cNvPr>
          <p:cNvSpPr>
            <a:spLocks noGrp="1"/>
          </p:cNvSpPr>
          <p:nvPr>
            <p:ph type="dt" sz="half" idx="10"/>
          </p:nvPr>
        </p:nvSpPr>
        <p:spPr/>
        <p:txBody>
          <a:bodyPr/>
          <a:lstStyle/>
          <a:p>
            <a:fld id="{80D96F60-4646-4A67-96C5-740E225C057D}" type="datetimeFigureOut">
              <a:rPr lang="en-IN" smtClean="0"/>
              <a:t>14-09-2022</a:t>
            </a:fld>
            <a:endParaRPr lang="en-IN"/>
          </a:p>
        </p:txBody>
      </p:sp>
      <p:sp>
        <p:nvSpPr>
          <p:cNvPr id="6" name="Footer Placeholder 5">
            <a:extLst>
              <a:ext uri="{FF2B5EF4-FFF2-40B4-BE49-F238E27FC236}">
                <a16:creationId xmlns:a16="http://schemas.microsoft.com/office/drawing/2014/main" id="{C4B10221-3C45-ECF3-369D-F8632F9F756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F0817DA-7F0D-BC8F-6DEE-D635A9F848C5}"/>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72151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33490-0127-8D78-795B-7499D44381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035FEE-9CC7-46B1-A96F-23F51DBC4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3CB119-D3D2-0AE7-0117-CE3F30DD26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D96F60-4646-4A67-96C5-740E225C057D}" type="datetimeFigureOut">
              <a:rPr lang="en-IN" smtClean="0"/>
              <a:t>14-09-2022</a:t>
            </a:fld>
            <a:endParaRPr lang="en-IN"/>
          </a:p>
        </p:txBody>
      </p:sp>
      <p:sp>
        <p:nvSpPr>
          <p:cNvPr id="5" name="Footer Placeholder 4">
            <a:extLst>
              <a:ext uri="{FF2B5EF4-FFF2-40B4-BE49-F238E27FC236}">
                <a16:creationId xmlns:a16="http://schemas.microsoft.com/office/drawing/2014/main" id="{FE57A7C1-4D0B-F321-C517-6D82306615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EE0733A-FD81-C718-CF1D-E6668EFD9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ADEAC-79D2-4F15-BC63-08A976F8C898}" type="slidenum">
              <a:rPr lang="en-IN" smtClean="0"/>
              <a:t>‹#›</a:t>
            </a:fld>
            <a:endParaRPr lang="en-IN"/>
          </a:p>
        </p:txBody>
      </p:sp>
    </p:spTree>
    <p:extLst>
      <p:ext uri="{BB962C8B-B14F-4D97-AF65-F5344CB8AC3E}">
        <p14:creationId xmlns:p14="http://schemas.microsoft.com/office/powerpoint/2010/main" val="3005149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datasets/manchunhui/us-election-2020-tweet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nihal136/Twitter_Sentiment_Analysi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researchgate.net/profile/Soon-Chun" TargetMode="External"/><Relationship Id="rId3" Type="http://schemas.openxmlformats.org/officeDocument/2006/relationships/hyperlink" Target="https://journalofbigdata.springeropen.com/articles/10.1186/s40537-022-00633-z#auth-Rao_Hamza-Ali" TargetMode="External"/><Relationship Id="rId7" Type="http://schemas.openxmlformats.org/officeDocument/2006/relationships/hyperlink" Target="https://www.researchgate.net/profile/Ussama-Yaqub"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journalofbigdata.springeropen.com/articles/10.1186/s40537-022-00633-z#auth-Erik_J_-Linstead" TargetMode="External"/><Relationship Id="rId5" Type="http://schemas.openxmlformats.org/officeDocument/2006/relationships/hyperlink" Target="https://journalofbigdata.springeropen.com/articles/10.1186/s40537-022-00633-z#auth-Evelyn-Lawrie" TargetMode="External"/><Relationship Id="rId4" Type="http://schemas.openxmlformats.org/officeDocument/2006/relationships/hyperlink" Target="https://journalofbigdata.springeropen.com/articles/10.1186/s40537-022-00633-z#auth-Gabriela-Pinto" TargetMode="External"/><Relationship Id="rId9" Type="http://schemas.openxmlformats.org/officeDocument/2006/relationships/hyperlink" Target="https://www.researchgate.net/profile/Vijayalakshmi-Atluri"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Rectangle 103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E144F98-9373-7A4E-E8C3-340E998824DC}"/>
              </a:ext>
            </a:extLst>
          </p:cNvPr>
          <p:cNvSpPr>
            <a:spLocks noGrp="1"/>
          </p:cNvSpPr>
          <p:nvPr>
            <p:ph type="ctrTitle"/>
          </p:nvPr>
        </p:nvSpPr>
        <p:spPr>
          <a:xfrm>
            <a:off x="3315031" y="1380754"/>
            <a:ext cx="5561938" cy="2513516"/>
          </a:xfrm>
        </p:spPr>
        <p:txBody>
          <a:bodyPr vert="horz" lIns="91440" tIns="45720" rIns="91440" bIns="45720" rtlCol="0" anchor="b">
            <a:normAutofit/>
          </a:bodyPr>
          <a:lstStyle/>
          <a:p>
            <a:r>
              <a:rPr lang="en-US" sz="4700" kern="1200">
                <a:solidFill>
                  <a:schemeClr val="tx1"/>
                </a:solidFill>
                <a:latin typeface="+mj-lt"/>
                <a:ea typeface="+mj-ea"/>
                <a:cs typeface="+mj-cs"/>
              </a:rPr>
              <a:t>TWITTER SENTIMENT ANALYSIS FOR US ELECTIONS</a:t>
            </a:r>
          </a:p>
        </p:txBody>
      </p:sp>
      <p:sp>
        <p:nvSpPr>
          <p:cNvPr id="3" name="Subtitle 2">
            <a:extLst>
              <a:ext uri="{FF2B5EF4-FFF2-40B4-BE49-F238E27FC236}">
                <a16:creationId xmlns:a16="http://schemas.microsoft.com/office/drawing/2014/main" id="{55B9305E-C20B-D3DA-43C9-522FC902B8FE}"/>
              </a:ext>
            </a:extLst>
          </p:cNvPr>
          <p:cNvSpPr>
            <a:spLocks noGrp="1"/>
          </p:cNvSpPr>
          <p:nvPr>
            <p:ph type="subTitle" idx="1"/>
          </p:nvPr>
        </p:nvSpPr>
        <p:spPr>
          <a:xfrm>
            <a:off x="3315031" y="4076802"/>
            <a:ext cx="5561938" cy="1534587"/>
          </a:xfrm>
        </p:spPr>
        <p:txBody>
          <a:bodyPr vert="horz" lIns="91440" tIns="45720" rIns="91440" bIns="45720" rtlCol="0">
            <a:normAutofit/>
          </a:bodyPr>
          <a:lstStyle/>
          <a:p>
            <a:r>
              <a:rPr lang="en-US" sz="1300" kern="1200">
                <a:solidFill>
                  <a:schemeClr val="tx1"/>
                </a:solidFill>
                <a:latin typeface="+mn-lt"/>
                <a:ea typeface="+mn-ea"/>
                <a:cs typeface="+mn-cs"/>
              </a:rPr>
              <a:t>TEAM MEMBERS</a:t>
            </a:r>
          </a:p>
          <a:p>
            <a:r>
              <a:rPr lang="en-US" sz="1300" kern="1200">
                <a:solidFill>
                  <a:schemeClr val="tx1"/>
                </a:solidFill>
                <a:latin typeface="+mn-lt"/>
                <a:ea typeface="+mn-ea"/>
                <a:cs typeface="+mn-cs"/>
              </a:rPr>
              <a:t>2010030374 – JAIDEEP SHARMA</a:t>
            </a:r>
          </a:p>
          <a:p>
            <a:r>
              <a:rPr lang="en-US" sz="1300" kern="1200">
                <a:solidFill>
                  <a:schemeClr val="tx1"/>
                </a:solidFill>
                <a:latin typeface="+mn-lt"/>
                <a:ea typeface="+mn-ea"/>
                <a:cs typeface="+mn-cs"/>
              </a:rPr>
              <a:t>2010030413 – NIHAL AGARWAL</a:t>
            </a:r>
          </a:p>
          <a:p>
            <a:r>
              <a:rPr lang="en-US" sz="1300" kern="1200">
                <a:solidFill>
                  <a:schemeClr val="tx1"/>
                </a:solidFill>
                <a:latin typeface="+mn-lt"/>
                <a:ea typeface="+mn-ea"/>
                <a:cs typeface="+mn-cs"/>
              </a:rPr>
              <a:t>2010030361 – T VENKATA SAI SATHVIK</a:t>
            </a:r>
          </a:p>
          <a:p>
            <a:r>
              <a:rPr lang="en-US" sz="1300" kern="1200">
                <a:solidFill>
                  <a:schemeClr val="tx1"/>
                </a:solidFill>
                <a:latin typeface="+mn-lt"/>
                <a:ea typeface="+mn-ea"/>
                <a:cs typeface="+mn-cs"/>
              </a:rPr>
              <a:t>2010030153 – SHAIK ABDUL SHAAN</a:t>
            </a:r>
          </a:p>
        </p:txBody>
      </p:sp>
      <p:sp>
        <p:nvSpPr>
          <p:cNvPr id="1039" name="Arc 103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41" name="Oval 104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culties - Best Private University in Telangana &amp; Andhra Pradesh | KLH">
            <a:extLst>
              <a:ext uri="{FF2B5EF4-FFF2-40B4-BE49-F238E27FC236}">
                <a16:creationId xmlns:a16="http://schemas.microsoft.com/office/drawing/2014/main" id="{9EE186B2-39F1-144E-C8D5-D9CCB0FE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7B65CCD9-F20B-3517-A6AC-D50C793CFF7E}"/>
              </a:ext>
            </a:extLst>
          </p:cNvPr>
          <p:cNvSpPr txBox="1">
            <a:spLocks/>
          </p:cNvSpPr>
          <p:nvPr/>
        </p:nvSpPr>
        <p:spPr>
          <a:xfrm>
            <a:off x="113665" y="3150346"/>
            <a:ext cx="3201366" cy="33874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spcAft>
                <a:spcPts val="600"/>
              </a:spcAft>
            </a:pPr>
            <a:r>
              <a:rPr lang="en-US" sz="3800" dirty="0">
                <a:solidFill>
                  <a:schemeClr val="bg1"/>
                </a:solidFill>
              </a:rPr>
              <a:t>DATA WAREHOUSE AND MINING</a:t>
            </a:r>
          </a:p>
        </p:txBody>
      </p:sp>
    </p:spTree>
    <p:extLst>
      <p:ext uri="{BB962C8B-B14F-4D97-AF65-F5344CB8AC3E}">
        <p14:creationId xmlns:p14="http://schemas.microsoft.com/office/powerpoint/2010/main" val="3027867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FE1E-6906-66BB-8216-E5B0F804C480}"/>
              </a:ext>
            </a:extLst>
          </p:cNvPr>
          <p:cNvSpPr>
            <a:spLocks noGrp="1"/>
          </p:cNvSpPr>
          <p:nvPr>
            <p:ph type="title"/>
          </p:nvPr>
        </p:nvSpPr>
        <p:spPr>
          <a:xfrm>
            <a:off x="466722" y="586855"/>
            <a:ext cx="3201366" cy="3387497"/>
          </a:xfrm>
        </p:spPr>
        <p:txBody>
          <a:bodyPr anchor="b">
            <a:normAutofit/>
          </a:bodyPr>
          <a:lstStyle/>
          <a:p>
            <a:pPr algn="r"/>
            <a:r>
              <a:rPr lang="en-IN" sz="4000" dirty="0"/>
              <a:t>WORK PROGRESS</a:t>
            </a:r>
          </a:p>
        </p:txBody>
      </p:sp>
      <p:sp>
        <p:nvSpPr>
          <p:cNvPr id="3" name="Content Placeholder 2">
            <a:extLst>
              <a:ext uri="{FF2B5EF4-FFF2-40B4-BE49-F238E27FC236}">
                <a16:creationId xmlns:a16="http://schemas.microsoft.com/office/drawing/2014/main" id="{FA8E0F31-9798-3DB8-453C-40B8755F841A}"/>
              </a:ext>
            </a:extLst>
          </p:cNvPr>
          <p:cNvSpPr>
            <a:spLocks noGrp="1"/>
          </p:cNvSpPr>
          <p:nvPr>
            <p:ph idx="1"/>
          </p:nvPr>
        </p:nvSpPr>
        <p:spPr>
          <a:xfrm>
            <a:off x="4810259" y="649480"/>
            <a:ext cx="6555347" cy="5546047"/>
          </a:xfrm>
        </p:spPr>
        <p:txBody>
          <a:bodyPr anchor="ctr">
            <a:normAutofit/>
          </a:bodyPr>
          <a:lstStyle/>
          <a:p>
            <a:pPr marL="514350" indent="-514350" algn="just">
              <a:buFont typeface="+mj-lt"/>
              <a:buAutoNum type="arabicPeriod"/>
            </a:pPr>
            <a:r>
              <a:rPr lang="en-US" sz="1700" dirty="0"/>
              <a:t>Importing dataset and libraries needed for analysis.</a:t>
            </a:r>
          </a:p>
          <a:p>
            <a:pPr marL="514350" indent="-514350" algn="just">
              <a:buFont typeface="+mj-lt"/>
              <a:buAutoNum type="arabicPeriod"/>
            </a:pPr>
            <a:r>
              <a:rPr lang="en-US" sz="1700" dirty="0"/>
              <a:t>Importing all natural language tool kit libraries for data cleaning and model evaluation.</a:t>
            </a:r>
          </a:p>
          <a:p>
            <a:pPr marL="514350" indent="-514350" algn="just">
              <a:buFont typeface="+mj-lt"/>
              <a:buAutoNum type="arabicPeriod"/>
            </a:pPr>
            <a:r>
              <a:rPr lang="en-US" sz="1700" dirty="0"/>
              <a:t>Skimming and scanning the datasets and understanding the distribution in the data. </a:t>
            </a:r>
          </a:p>
          <a:p>
            <a:pPr marL="514350" indent="-514350" algn="just">
              <a:buFont typeface="+mj-lt"/>
              <a:buAutoNum type="arabicPeriod"/>
            </a:pPr>
            <a:r>
              <a:rPr lang="en-US" sz="1700" dirty="0"/>
              <a:t>Cleaning the dataset initially - removing null values, and unwanted columns that doesn't help in our analysis and dropping them.</a:t>
            </a:r>
          </a:p>
          <a:p>
            <a:pPr marL="514350" indent="-514350" algn="just">
              <a:buFont typeface="+mj-lt"/>
              <a:buAutoNum type="arabicPeriod"/>
            </a:pPr>
            <a:r>
              <a:rPr lang="en-US" sz="1700" dirty="0"/>
              <a:t>Sorting the values from first date of tweet and first time of tweet to last date of tweet to last time of tweet.</a:t>
            </a:r>
          </a:p>
          <a:p>
            <a:pPr marL="514350" indent="-514350" algn="just">
              <a:buFont typeface="+mj-lt"/>
              <a:buAutoNum type="arabicPeriod"/>
            </a:pPr>
            <a:r>
              <a:rPr lang="en-US" sz="1700" dirty="0"/>
              <a:t>Then visualize the tweets only from United states country, we have all types of countries , so filter the united states and replace them to Whole Us data and join them at that axis.</a:t>
            </a:r>
          </a:p>
          <a:p>
            <a:pPr marL="514350" indent="-514350" algn="just">
              <a:buFont typeface="+mj-lt"/>
              <a:buAutoNum type="arabicPeriod"/>
            </a:pPr>
            <a:r>
              <a:rPr lang="en-US" sz="1700" dirty="0"/>
              <a:t>Then count the Tweets from each city in US and group them in ascending order and prepare a data Frame for them to understand the distribution. </a:t>
            </a:r>
          </a:p>
          <a:p>
            <a:pPr marL="514350" indent="-514350" algn="just">
              <a:buFont typeface="+mj-lt"/>
              <a:buAutoNum type="arabicPeriod"/>
            </a:pPr>
            <a:r>
              <a:rPr lang="en-US" sz="1700" dirty="0"/>
              <a:t>Based on the number of states visualize the graph between states vs no of tweets. </a:t>
            </a:r>
          </a:p>
          <a:p>
            <a:pPr marL="514350" indent="-514350" algn="just">
              <a:buFont typeface="+mj-lt"/>
              <a:buAutoNum type="arabicPeriod"/>
            </a:pPr>
            <a:r>
              <a:rPr lang="en-US" sz="1700" dirty="0"/>
              <a:t>Clean the data for analysis.</a:t>
            </a:r>
            <a:endParaRPr lang="en-IN" sz="1700" dirty="0"/>
          </a:p>
        </p:txBody>
      </p:sp>
      <p:pic>
        <p:nvPicPr>
          <p:cNvPr id="4" name="Picture 2" descr="Faculties - Best Private University in Telangana &amp; Andhra Pradesh | KLH">
            <a:extLst>
              <a:ext uri="{FF2B5EF4-FFF2-40B4-BE49-F238E27FC236}">
                <a16:creationId xmlns:a16="http://schemas.microsoft.com/office/drawing/2014/main" id="{6DCEC1EA-EB85-A465-9C05-53DDE9973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308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66D7-B839-82B3-39D5-0FBB2BAAA5C3}"/>
              </a:ext>
            </a:extLst>
          </p:cNvPr>
          <p:cNvSpPr>
            <a:spLocks noGrp="1"/>
          </p:cNvSpPr>
          <p:nvPr>
            <p:ph type="title"/>
          </p:nvPr>
        </p:nvSpPr>
        <p:spPr>
          <a:xfrm>
            <a:off x="1537097" y="1428750"/>
            <a:ext cx="9117807" cy="210502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CODE IMPLEMENTATION</a:t>
            </a:r>
          </a:p>
        </p:txBody>
      </p:sp>
      <p:pic>
        <p:nvPicPr>
          <p:cNvPr id="3" name="Picture 2" descr="Faculties - Best Private University in Telangana &amp; Andhra Pradesh | KLH">
            <a:extLst>
              <a:ext uri="{FF2B5EF4-FFF2-40B4-BE49-F238E27FC236}">
                <a16:creationId xmlns:a16="http://schemas.microsoft.com/office/drawing/2014/main" id="{B8E2C8AC-D526-3891-3EA0-BDDBCE5A9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533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ED0DF4-3405-71C8-5AD0-62603FD74254}"/>
              </a:ext>
            </a:extLst>
          </p:cNvPr>
          <p:cNvPicPr>
            <a:picLocks noGrp="1" noChangeAspect="1"/>
          </p:cNvPicPr>
          <p:nvPr>
            <p:ph idx="1"/>
          </p:nvPr>
        </p:nvPicPr>
        <p:blipFill rotWithShape="1">
          <a:blip r:embed="rId2"/>
          <a:srcRect l="11235" t="7036" r="825" b="37714"/>
          <a:stretch/>
        </p:blipFill>
        <p:spPr>
          <a:xfrm>
            <a:off x="4038600" y="1325563"/>
            <a:ext cx="7186613" cy="827088"/>
          </a:xfrm>
        </p:spPr>
      </p:pic>
      <p:pic>
        <p:nvPicPr>
          <p:cNvPr id="7" name="Picture 6">
            <a:extLst>
              <a:ext uri="{FF2B5EF4-FFF2-40B4-BE49-F238E27FC236}">
                <a16:creationId xmlns:a16="http://schemas.microsoft.com/office/drawing/2014/main" id="{2C8CFA9C-4AD9-D45B-B3ED-CC78D837F8B2}"/>
              </a:ext>
            </a:extLst>
          </p:cNvPr>
          <p:cNvPicPr>
            <a:picLocks noChangeAspect="1"/>
          </p:cNvPicPr>
          <p:nvPr/>
        </p:nvPicPr>
        <p:blipFill rotWithShape="1">
          <a:blip r:embed="rId3"/>
          <a:srcRect l="6548" t="3558" r="825" b="36403"/>
          <a:stretch/>
        </p:blipFill>
        <p:spPr>
          <a:xfrm>
            <a:off x="4038600" y="2203450"/>
            <a:ext cx="7186613" cy="1314450"/>
          </a:xfrm>
          <a:prstGeom prst="rect">
            <a:avLst/>
          </a:prstGeom>
        </p:spPr>
      </p:pic>
      <p:pic>
        <p:nvPicPr>
          <p:cNvPr id="8" name="Content Placeholder 7">
            <a:extLst>
              <a:ext uri="{FF2B5EF4-FFF2-40B4-BE49-F238E27FC236}">
                <a16:creationId xmlns:a16="http://schemas.microsoft.com/office/drawing/2014/main" id="{A5BAC824-0C2B-AF36-8156-4C505B24AC06}"/>
              </a:ext>
            </a:extLst>
          </p:cNvPr>
          <p:cNvPicPr>
            <a:picLocks noChangeAspect="1"/>
          </p:cNvPicPr>
          <p:nvPr/>
        </p:nvPicPr>
        <p:blipFill rotWithShape="1">
          <a:blip r:embed="rId4"/>
          <a:srcRect l="9694" r="1269" b="20247"/>
          <a:stretch/>
        </p:blipFill>
        <p:spPr>
          <a:xfrm>
            <a:off x="4038600" y="3568700"/>
            <a:ext cx="7186613" cy="1957388"/>
          </a:xfrm>
          <a:prstGeom prst="rect">
            <a:avLst/>
          </a:prstGeom>
        </p:spPr>
      </p:pic>
      <p:sp>
        <p:nvSpPr>
          <p:cNvPr id="11" name="Title 1">
            <a:extLst>
              <a:ext uri="{FF2B5EF4-FFF2-40B4-BE49-F238E27FC236}">
                <a16:creationId xmlns:a16="http://schemas.microsoft.com/office/drawing/2014/main" id="{B4355673-D629-321F-7F5D-C3F940FC0D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F430E378-9E6D-8005-236B-BB16D9E84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51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A5949C0-675C-3B0B-0E46-8D2B5F9FBEC6}"/>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13" name="Content Placeholder 12">
            <a:extLst>
              <a:ext uri="{FF2B5EF4-FFF2-40B4-BE49-F238E27FC236}">
                <a16:creationId xmlns:a16="http://schemas.microsoft.com/office/drawing/2014/main" id="{C81AD618-5882-6105-9BC0-D97796EB0031}"/>
              </a:ext>
            </a:extLst>
          </p:cNvPr>
          <p:cNvPicPr>
            <a:picLocks noGrp="1" noChangeAspect="1"/>
          </p:cNvPicPr>
          <p:nvPr>
            <p:ph idx="1"/>
          </p:nvPr>
        </p:nvPicPr>
        <p:blipFill>
          <a:blip r:embed="rId2"/>
          <a:stretch>
            <a:fillRect/>
          </a:stretch>
        </p:blipFill>
        <p:spPr>
          <a:xfrm>
            <a:off x="4038600" y="1423596"/>
            <a:ext cx="7188199" cy="4007419"/>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7ED7D194-0B05-9932-EF9F-B87633CC8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02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9D24713-439C-634C-D5BE-B6BD3F98D6F5}"/>
              </a:ext>
            </a:extLst>
          </p:cNvPr>
          <p:cNvPicPr>
            <a:picLocks noGrp="1" noChangeAspect="1"/>
          </p:cNvPicPr>
          <p:nvPr>
            <p:ph idx="1"/>
          </p:nvPr>
        </p:nvPicPr>
        <p:blipFill rotWithShape="1">
          <a:blip r:embed="rId2"/>
          <a:srcRect l="11235"/>
          <a:stretch/>
        </p:blipFill>
        <p:spPr>
          <a:xfrm>
            <a:off x="4038600" y="1000125"/>
            <a:ext cx="7186613" cy="1870075"/>
          </a:xfrm>
        </p:spPr>
      </p:pic>
      <p:pic>
        <p:nvPicPr>
          <p:cNvPr id="10" name="Picture 9">
            <a:extLst>
              <a:ext uri="{FF2B5EF4-FFF2-40B4-BE49-F238E27FC236}">
                <a16:creationId xmlns:a16="http://schemas.microsoft.com/office/drawing/2014/main" id="{BD9D44A4-EA47-83FB-5928-D425B42827A8}"/>
              </a:ext>
            </a:extLst>
          </p:cNvPr>
          <p:cNvPicPr>
            <a:picLocks noChangeAspect="1"/>
          </p:cNvPicPr>
          <p:nvPr/>
        </p:nvPicPr>
        <p:blipFill rotWithShape="1">
          <a:blip r:embed="rId3"/>
          <a:srcRect l="8073" t="3017" b="7084"/>
          <a:stretch/>
        </p:blipFill>
        <p:spPr>
          <a:xfrm>
            <a:off x="4038600" y="2928938"/>
            <a:ext cx="7186613" cy="2921000"/>
          </a:xfrm>
          <a:prstGeom prst="rect">
            <a:avLst/>
          </a:prstGeom>
        </p:spPr>
      </p:pic>
      <p:sp>
        <p:nvSpPr>
          <p:cNvPr id="14" name="Title 1">
            <a:extLst>
              <a:ext uri="{FF2B5EF4-FFF2-40B4-BE49-F238E27FC236}">
                <a16:creationId xmlns:a16="http://schemas.microsoft.com/office/drawing/2014/main" id="{DFD3F2C8-A7A8-F23A-1E86-E74A248134C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18F70426-F143-4024-F968-BC94E868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6756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FD3F2C8-A7A8-F23A-1E86-E74A248134C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4" name="Content Placeholder 5">
            <a:extLst>
              <a:ext uri="{FF2B5EF4-FFF2-40B4-BE49-F238E27FC236}">
                <a16:creationId xmlns:a16="http://schemas.microsoft.com/office/drawing/2014/main" id="{2EF4060B-3999-B6B9-8884-19AE3966CE2E}"/>
              </a:ext>
            </a:extLst>
          </p:cNvPr>
          <p:cNvPicPr>
            <a:picLocks noChangeAspect="1"/>
          </p:cNvPicPr>
          <p:nvPr/>
        </p:nvPicPr>
        <p:blipFill rotWithShape="1">
          <a:blip r:embed="rId2"/>
          <a:srcRect l="10054" t="7579" r="1087" b="44833"/>
          <a:stretch/>
        </p:blipFill>
        <p:spPr>
          <a:xfrm>
            <a:off x="3696735" y="1349486"/>
            <a:ext cx="8238991" cy="1385763"/>
          </a:xfrm>
          <a:prstGeom prst="rect">
            <a:avLst/>
          </a:prstGeom>
        </p:spPr>
      </p:pic>
      <p:pic>
        <p:nvPicPr>
          <p:cNvPr id="5" name="Picture 4">
            <a:extLst>
              <a:ext uri="{FF2B5EF4-FFF2-40B4-BE49-F238E27FC236}">
                <a16:creationId xmlns:a16="http://schemas.microsoft.com/office/drawing/2014/main" id="{F802F6E0-F639-AF80-2A27-C61938B2BC88}"/>
              </a:ext>
            </a:extLst>
          </p:cNvPr>
          <p:cNvPicPr>
            <a:picLocks noChangeAspect="1"/>
          </p:cNvPicPr>
          <p:nvPr/>
        </p:nvPicPr>
        <p:blipFill rotWithShape="1">
          <a:blip r:embed="rId3"/>
          <a:srcRect l="9922" t="2546" b="7176"/>
          <a:stretch/>
        </p:blipFill>
        <p:spPr>
          <a:xfrm>
            <a:off x="3696735" y="3102086"/>
            <a:ext cx="8238990" cy="2709274"/>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528B238D-3F54-2749-DFDD-8000F51A3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014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50791D28-149E-CA7B-D70D-B833221D36B9}"/>
              </a:ext>
            </a:extLst>
          </p:cNvPr>
          <p:cNvPicPr>
            <a:picLocks noGrp="1" noChangeAspect="1"/>
          </p:cNvPicPr>
          <p:nvPr>
            <p:ph idx="1"/>
          </p:nvPr>
        </p:nvPicPr>
        <p:blipFill rotWithShape="1">
          <a:blip r:embed="rId2"/>
          <a:srcRect l="10706" t="5156" r="832"/>
          <a:stretch/>
        </p:blipFill>
        <p:spPr>
          <a:xfrm>
            <a:off x="4038600" y="1885948"/>
            <a:ext cx="7188199" cy="3082714"/>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E8914275-A3E9-0DD7-CF9D-7D6B8B94B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962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9" name="Content Placeholder 8">
            <a:extLst>
              <a:ext uri="{FF2B5EF4-FFF2-40B4-BE49-F238E27FC236}">
                <a16:creationId xmlns:a16="http://schemas.microsoft.com/office/drawing/2014/main" id="{FADC6416-6688-2528-FE1E-7E71557E5488}"/>
              </a:ext>
            </a:extLst>
          </p:cNvPr>
          <p:cNvPicPr>
            <a:picLocks noGrp="1" noChangeAspect="1"/>
          </p:cNvPicPr>
          <p:nvPr>
            <p:ph idx="1"/>
          </p:nvPr>
        </p:nvPicPr>
        <p:blipFill rotWithShape="1">
          <a:blip r:embed="rId2"/>
          <a:srcRect l="4371" r="1134"/>
          <a:stretch/>
        </p:blipFill>
        <p:spPr>
          <a:xfrm>
            <a:off x="4038600" y="1554091"/>
            <a:ext cx="7188199" cy="3746429"/>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24F11F14-3750-302B-A67B-8603605D3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137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03BD37B5-5DC7-15E8-2C5F-927947D37A7A}"/>
              </a:ext>
            </a:extLst>
          </p:cNvPr>
          <p:cNvPicPr>
            <a:picLocks noGrp="1" noChangeAspect="1"/>
          </p:cNvPicPr>
          <p:nvPr>
            <p:ph idx="1"/>
          </p:nvPr>
        </p:nvPicPr>
        <p:blipFill rotWithShape="1">
          <a:blip r:embed="rId2"/>
          <a:srcRect l="9947"/>
          <a:stretch/>
        </p:blipFill>
        <p:spPr>
          <a:xfrm>
            <a:off x="4038600" y="1331982"/>
            <a:ext cx="7188199" cy="4190646"/>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747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OUTPUT</a:t>
            </a:r>
          </a:p>
        </p:txBody>
      </p:sp>
      <p:pic>
        <p:nvPicPr>
          <p:cNvPr id="7" name="Picture 6" descr="Graphical user interface, text, application&#10;&#10;Description automatically generated">
            <a:extLst>
              <a:ext uri="{FF2B5EF4-FFF2-40B4-BE49-F238E27FC236}">
                <a16:creationId xmlns:a16="http://schemas.microsoft.com/office/drawing/2014/main" id="{23AE2C82-6E67-D3B6-3883-55F7A05DF6CE}"/>
              </a:ext>
            </a:extLst>
          </p:cNvPr>
          <p:cNvPicPr>
            <a:picLocks noChangeAspect="1"/>
          </p:cNvPicPr>
          <p:nvPr/>
        </p:nvPicPr>
        <p:blipFill>
          <a:blip r:embed="rId2"/>
          <a:stretch>
            <a:fillRect/>
          </a:stretch>
        </p:blipFill>
        <p:spPr>
          <a:xfrm>
            <a:off x="6379758" y="3334452"/>
            <a:ext cx="5455917" cy="2182367"/>
          </a:xfrm>
          <a:prstGeom prst="rect">
            <a:avLst/>
          </a:prstGeom>
        </p:spPr>
      </p:pic>
      <p:pic>
        <p:nvPicPr>
          <p:cNvPr id="5" name="Content Placeholder 4" descr="A screenshot of a computer&#10;&#10;Description automatically generated with medium confidence">
            <a:extLst>
              <a:ext uri="{FF2B5EF4-FFF2-40B4-BE49-F238E27FC236}">
                <a16:creationId xmlns:a16="http://schemas.microsoft.com/office/drawing/2014/main" id="{22DCCE50-19CE-059A-E627-E4E928B3471C}"/>
              </a:ext>
            </a:extLst>
          </p:cNvPr>
          <p:cNvPicPr>
            <a:picLocks noGrp="1" noChangeAspect="1"/>
          </p:cNvPicPr>
          <p:nvPr>
            <p:ph idx="1"/>
          </p:nvPr>
        </p:nvPicPr>
        <p:blipFill rotWithShape="1">
          <a:blip r:embed="rId3"/>
          <a:srcRect l="9284" t="9650"/>
          <a:stretch/>
        </p:blipFill>
        <p:spPr>
          <a:xfrm>
            <a:off x="396882" y="3429000"/>
            <a:ext cx="5455917" cy="167092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AB4321C5-945C-E9AB-0A79-63459FEF3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09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2">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Freeform: Shape 54">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5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26C2C7-E128-1477-8DE3-1000F4ECA3F4}"/>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kern="1200">
                <a:latin typeface="+mj-lt"/>
                <a:ea typeface="+mj-ea"/>
                <a:cs typeface="+mj-cs"/>
              </a:rPr>
              <a:t>TABLE OF CONTENTS</a:t>
            </a:r>
          </a:p>
        </p:txBody>
      </p:sp>
      <p:sp>
        <p:nvSpPr>
          <p:cNvPr id="59" name="Rectangle 5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2" descr="Faculties - Best Private University in Telangana &amp; Andhra Pradesh | KLH">
            <a:extLst>
              <a:ext uri="{FF2B5EF4-FFF2-40B4-BE49-F238E27FC236}">
                <a16:creationId xmlns:a16="http://schemas.microsoft.com/office/drawing/2014/main" id="{D52D2E6E-0A36-3C0B-96C3-11221F6A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DEB35CDB-3D96-1AEC-559A-5A27707887F1}"/>
              </a:ext>
            </a:extLst>
          </p:cNvPr>
          <p:cNvGraphicFramePr>
            <a:graphicFrameLocks noGrp="1"/>
          </p:cNvGraphicFramePr>
          <p:nvPr>
            <p:ph idx="1"/>
            <p:extLst>
              <p:ext uri="{D42A27DB-BD31-4B8C-83A1-F6EECF244321}">
                <p14:modId xmlns:p14="http://schemas.microsoft.com/office/powerpoint/2010/main" val="2907529421"/>
              </p:ext>
            </p:extLst>
          </p:nvPr>
        </p:nvGraphicFramePr>
        <p:xfrm>
          <a:off x="5310692" y="1248311"/>
          <a:ext cx="6349882" cy="4942182"/>
        </p:xfrm>
        <a:graphic>
          <a:graphicData uri="http://schemas.openxmlformats.org/drawingml/2006/table">
            <a:tbl>
              <a:tblPr firstRow="1" bandRow="1">
                <a:noFill/>
                <a:tableStyleId>{9D7B26C5-4107-4FEC-AEDC-1716B250A1EF}</a:tableStyleId>
              </a:tblPr>
              <a:tblGrid>
                <a:gridCol w="1161786">
                  <a:extLst>
                    <a:ext uri="{9D8B030D-6E8A-4147-A177-3AD203B41FA5}">
                      <a16:colId xmlns:a16="http://schemas.microsoft.com/office/drawing/2014/main" val="202883664"/>
                    </a:ext>
                  </a:extLst>
                </a:gridCol>
                <a:gridCol w="3608795">
                  <a:extLst>
                    <a:ext uri="{9D8B030D-6E8A-4147-A177-3AD203B41FA5}">
                      <a16:colId xmlns:a16="http://schemas.microsoft.com/office/drawing/2014/main" val="1179909256"/>
                    </a:ext>
                  </a:extLst>
                </a:gridCol>
                <a:gridCol w="1579301">
                  <a:extLst>
                    <a:ext uri="{9D8B030D-6E8A-4147-A177-3AD203B41FA5}">
                      <a16:colId xmlns:a16="http://schemas.microsoft.com/office/drawing/2014/main" val="1327232263"/>
                    </a:ext>
                  </a:extLst>
                </a:gridCol>
              </a:tblGrid>
              <a:tr h="687845">
                <a:tc>
                  <a:txBody>
                    <a:bodyPr/>
                    <a:lstStyle/>
                    <a:p>
                      <a:pPr algn="ctr"/>
                      <a:r>
                        <a:rPr lang="en-IN" sz="2300" b="1" cap="none" spc="0">
                          <a:solidFill>
                            <a:schemeClr val="tx1"/>
                          </a:solidFill>
                        </a:rPr>
                        <a:t>S. No.</a:t>
                      </a:r>
                    </a:p>
                  </a:txBody>
                  <a:tcPr marL="0" marR="104561" marT="41824" marB="313682">
                    <a:lnL w="12700" cmpd="sng">
                      <a:noFill/>
                    </a:lnL>
                    <a:lnR w="12700" cmpd="sng">
                      <a:noFill/>
                    </a:lnR>
                    <a:lnT w="28575" cap="flat" cmpd="sng" algn="ctr">
                      <a:solidFill>
                        <a:schemeClr val="tx1"/>
                      </a:solidFill>
                      <a:prstDash val="solid"/>
                    </a:lnT>
                    <a:lnB w="38100" cmpd="sng">
                      <a:noFill/>
                    </a:lnB>
                    <a:noFill/>
                  </a:tcPr>
                </a:tc>
                <a:tc>
                  <a:txBody>
                    <a:bodyPr/>
                    <a:lstStyle/>
                    <a:p>
                      <a:pPr algn="ctr"/>
                      <a:r>
                        <a:rPr lang="en-IN" sz="2300" b="1" cap="none" spc="0">
                          <a:solidFill>
                            <a:schemeClr val="tx1"/>
                          </a:solidFill>
                        </a:rPr>
                        <a:t>TITLE</a:t>
                      </a:r>
                    </a:p>
                  </a:txBody>
                  <a:tcPr marL="0" marR="104561" marT="41824" marB="313682">
                    <a:lnL w="12700" cmpd="sng">
                      <a:noFill/>
                    </a:lnL>
                    <a:lnR w="12700" cmpd="sng">
                      <a:noFill/>
                    </a:lnR>
                    <a:lnT w="28575" cap="flat" cmpd="sng" algn="ctr">
                      <a:solidFill>
                        <a:schemeClr val="tx1"/>
                      </a:solidFill>
                      <a:prstDash val="solid"/>
                    </a:lnT>
                    <a:lnB w="38100" cmpd="sng">
                      <a:noFill/>
                    </a:lnB>
                    <a:noFill/>
                  </a:tcPr>
                </a:tc>
                <a:tc>
                  <a:txBody>
                    <a:bodyPr/>
                    <a:lstStyle/>
                    <a:p>
                      <a:pPr algn="ctr"/>
                      <a:r>
                        <a:rPr lang="en-IN" sz="2300" b="1" cap="none" spc="0" dirty="0">
                          <a:solidFill>
                            <a:schemeClr val="tx1"/>
                          </a:solidFill>
                        </a:rPr>
                        <a:t>Slide No.</a:t>
                      </a:r>
                    </a:p>
                  </a:txBody>
                  <a:tcPr marL="0" marR="104561" marT="41824" marB="313682">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562560351"/>
                  </a:ext>
                </a:extLst>
              </a:tr>
              <a:tr h="687845">
                <a:tc>
                  <a:txBody>
                    <a:bodyPr/>
                    <a:lstStyle/>
                    <a:p>
                      <a:pPr algn="ctr"/>
                      <a:r>
                        <a:rPr lang="en-IN" sz="2300" cap="none" spc="0">
                          <a:solidFill>
                            <a:schemeClr val="tx1"/>
                          </a:solidFill>
                        </a:rPr>
                        <a:t>1</a:t>
                      </a:r>
                    </a:p>
                  </a:txBody>
                  <a:tcPr marL="0" marR="104561" marT="41824" marB="313682">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IN" sz="2300" cap="none" spc="0">
                          <a:solidFill>
                            <a:schemeClr val="tx1"/>
                          </a:solidFill>
                        </a:rPr>
                        <a:t>PROJECT AREA</a:t>
                      </a:r>
                    </a:p>
                  </a:txBody>
                  <a:tcPr marL="0" marR="104561" marT="41824" marB="313682">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a:r>
                        <a:rPr lang="en-IN" sz="2300" cap="none" spc="0">
                          <a:solidFill>
                            <a:schemeClr val="tx1"/>
                          </a:solidFill>
                        </a:rPr>
                        <a:t>3</a:t>
                      </a:r>
                    </a:p>
                  </a:txBody>
                  <a:tcPr marL="0" marR="104561" marT="41824" marB="313682">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534548465"/>
                  </a:ext>
                </a:extLst>
              </a:tr>
              <a:tr h="687845">
                <a:tc>
                  <a:txBody>
                    <a:bodyPr/>
                    <a:lstStyle/>
                    <a:p>
                      <a:pPr algn="ctr"/>
                      <a:r>
                        <a:rPr lang="en-IN" sz="2300" cap="none" spc="0">
                          <a:solidFill>
                            <a:schemeClr val="tx1"/>
                          </a:solidFill>
                        </a:rPr>
                        <a:t>2</a:t>
                      </a:r>
                    </a:p>
                  </a:txBody>
                  <a:tcPr marL="0" marR="104561" marT="41824" marB="313682">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IN" sz="2300" cap="none" spc="0">
                          <a:solidFill>
                            <a:schemeClr val="tx1"/>
                          </a:solidFill>
                        </a:rPr>
                        <a:t>LITERATURE SURVEY</a:t>
                      </a:r>
                    </a:p>
                  </a:txBody>
                  <a:tcPr marL="0" marR="104561" marT="41824" marB="313682">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IN" sz="2300" cap="none" spc="0">
                          <a:solidFill>
                            <a:schemeClr val="tx1"/>
                          </a:solidFill>
                        </a:rPr>
                        <a:t>4</a:t>
                      </a:r>
                    </a:p>
                  </a:txBody>
                  <a:tcPr marL="0" marR="104561" marT="41824" marB="313682">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850217182"/>
                  </a:ext>
                </a:extLst>
              </a:tr>
              <a:tr h="687845">
                <a:tc>
                  <a:txBody>
                    <a:bodyPr/>
                    <a:lstStyle/>
                    <a:p>
                      <a:pPr algn="ctr"/>
                      <a:r>
                        <a:rPr lang="en-IN" sz="2300" cap="none" spc="0">
                          <a:solidFill>
                            <a:schemeClr val="tx1"/>
                          </a:solidFill>
                        </a:rPr>
                        <a:t>3</a:t>
                      </a:r>
                    </a:p>
                  </a:txBody>
                  <a:tcPr marL="0" marR="104561" marT="41824" marB="313682">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IN" sz="2300" cap="none" spc="0">
                          <a:solidFill>
                            <a:schemeClr val="tx1"/>
                          </a:solidFill>
                        </a:rPr>
                        <a:t>PROBLEM STATEMENT</a:t>
                      </a:r>
                    </a:p>
                  </a:txBody>
                  <a:tcPr marL="0" marR="104561" marT="41824" marB="313682">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IN" sz="2300" cap="none" spc="0">
                          <a:solidFill>
                            <a:schemeClr val="tx1"/>
                          </a:solidFill>
                        </a:rPr>
                        <a:t>6</a:t>
                      </a:r>
                    </a:p>
                  </a:txBody>
                  <a:tcPr marL="0" marR="104561" marT="41824" marB="313682">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848913453"/>
                  </a:ext>
                </a:extLst>
              </a:tr>
              <a:tr h="687845">
                <a:tc>
                  <a:txBody>
                    <a:bodyPr/>
                    <a:lstStyle/>
                    <a:p>
                      <a:pPr algn="ctr"/>
                      <a:r>
                        <a:rPr lang="en-IN" sz="2300" cap="none" spc="0">
                          <a:solidFill>
                            <a:schemeClr val="tx1"/>
                          </a:solidFill>
                        </a:rPr>
                        <a:t>4</a:t>
                      </a:r>
                    </a:p>
                  </a:txBody>
                  <a:tcPr marL="0" marR="104561" marT="41824" marB="313682">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IN" sz="2300" cap="none" spc="0">
                          <a:solidFill>
                            <a:schemeClr val="tx1"/>
                          </a:solidFill>
                        </a:rPr>
                        <a:t>DATASET COLLECTION</a:t>
                      </a:r>
                    </a:p>
                  </a:txBody>
                  <a:tcPr marL="0" marR="104561" marT="41824" marB="313682">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IN" sz="2300" cap="none" spc="0">
                          <a:solidFill>
                            <a:schemeClr val="tx1"/>
                          </a:solidFill>
                        </a:rPr>
                        <a:t>7</a:t>
                      </a:r>
                    </a:p>
                  </a:txBody>
                  <a:tcPr marL="0" marR="104561" marT="41824" marB="313682">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38554465"/>
                  </a:ext>
                </a:extLst>
              </a:tr>
              <a:tr h="687845">
                <a:tc>
                  <a:txBody>
                    <a:bodyPr/>
                    <a:lstStyle/>
                    <a:p>
                      <a:pPr algn="ctr"/>
                      <a:r>
                        <a:rPr lang="en-IN" sz="2300" cap="none" spc="0">
                          <a:solidFill>
                            <a:schemeClr val="tx1"/>
                          </a:solidFill>
                        </a:rPr>
                        <a:t>5</a:t>
                      </a:r>
                    </a:p>
                  </a:txBody>
                  <a:tcPr marL="0" marR="104561" marT="41824" marB="313682">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IN" sz="2300" cap="none" spc="0">
                          <a:solidFill>
                            <a:schemeClr val="tx1"/>
                          </a:solidFill>
                        </a:rPr>
                        <a:t>GITHUB REPOSITORY</a:t>
                      </a:r>
                    </a:p>
                  </a:txBody>
                  <a:tcPr marL="0" marR="104561" marT="41824" marB="313682">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a:r>
                        <a:rPr lang="en-IN" sz="2300" cap="none" spc="0">
                          <a:solidFill>
                            <a:schemeClr val="tx1"/>
                          </a:solidFill>
                        </a:rPr>
                        <a:t>8</a:t>
                      </a:r>
                    </a:p>
                  </a:txBody>
                  <a:tcPr marL="0" marR="104561" marT="41824" marB="313682">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1685328110"/>
                  </a:ext>
                </a:extLst>
              </a:tr>
              <a:tr h="687845">
                <a:tc>
                  <a:txBody>
                    <a:bodyPr/>
                    <a:lstStyle/>
                    <a:p>
                      <a:pPr algn="ctr"/>
                      <a:r>
                        <a:rPr lang="en-IN" sz="2300" cap="none" spc="0">
                          <a:solidFill>
                            <a:schemeClr val="tx1"/>
                          </a:solidFill>
                        </a:rPr>
                        <a:t>6</a:t>
                      </a:r>
                    </a:p>
                  </a:txBody>
                  <a:tcPr marL="0" marR="104561" marT="41824" marB="313682">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IN" sz="2300" cap="none" spc="0">
                          <a:solidFill>
                            <a:schemeClr val="tx1"/>
                          </a:solidFill>
                        </a:rPr>
                        <a:t>CONCLUSION</a:t>
                      </a:r>
                    </a:p>
                  </a:txBody>
                  <a:tcPr marL="0" marR="104561" marT="41824" marB="313682">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a:r>
                        <a:rPr lang="en-IN" sz="2300" cap="none" spc="0" dirty="0">
                          <a:solidFill>
                            <a:schemeClr val="tx1"/>
                          </a:solidFill>
                        </a:rPr>
                        <a:t>9</a:t>
                      </a:r>
                    </a:p>
                  </a:txBody>
                  <a:tcPr marL="0" marR="104561" marT="41824" marB="313682">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634827876"/>
                  </a:ext>
                </a:extLst>
              </a:tr>
            </a:tbl>
          </a:graphicData>
        </a:graphic>
      </p:graphicFrame>
    </p:spTree>
    <p:extLst>
      <p:ext uri="{BB962C8B-B14F-4D97-AF65-F5344CB8AC3E}">
        <p14:creationId xmlns:p14="http://schemas.microsoft.com/office/powerpoint/2010/main" val="334501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OUTPUT</a:t>
            </a:r>
          </a:p>
        </p:txBody>
      </p:sp>
      <p:pic>
        <p:nvPicPr>
          <p:cNvPr id="8" name="Picture 7" descr="Chart, bar chart&#10;&#10;Description automatically generated">
            <a:extLst>
              <a:ext uri="{FF2B5EF4-FFF2-40B4-BE49-F238E27FC236}">
                <a16:creationId xmlns:a16="http://schemas.microsoft.com/office/drawing/2014/main" id="{8E5A13A1-A3BF-B312-E8A4-56D59E397BE0}"/>
              </a:ext>
            </a:extLst>
          </p:cNvPr>
          <p:cNvPicPr>
            <a:picLocks noChangeAspect="1"/>
          </p:cNvPicPr>
          <p:nvPr/>
        </p:nvPicPr>
        <p:blipFill rotWithShape="1">
          <a:blip r:embed="rId2"/>
          <a:srcRect r="6685"/>
          <a:stretch/>
        </p:blipFill>
        <p:spPr>
          <a:xfrm>
            <a:off x="2224569" y="2427541"/>
            <a:ext cx="7173873" cy="399763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6E39508B-2265-4AC2-D542-428FB727D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442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OUTPUT</a:t>
            </a:r>
          </a:p>
        </p:txBody>
      </p:sp>
      <p:pic>
        <p:nvPicPr>
          <p:cNvPr id="4" name="Picture 3">
            <a:extLst>
              <a:ext uri="{FF2B5EF4-FFF2-40B4-BE49-F238E27FC236}">
                <a16:creationId xmlns:a16="http://schemas.microsoft.com/office/drawing/2014/main" id="{A93770CF-74DD-FCF1-371D-79294CD79969}"/>
              </a:ext>
            </a:extLst>
          </p:cNvPr>
          <p:cNvPicPr>
            <a:picLocks noChangeAspect="1"/>
          </p:cNvPicPr>
          <p:nvPr/>
        </p:nvPicPr>
        <p:blipFill rotWithShape="1">
          <a:blip r:embed="rId2"/>
          <a:srcRect l="2878" t="490" r="1410" b="11106"/>
          <a:stretch/>
        </p:blipFill>
        <p:spPr>
          <a:xfrm>
            <a:off x="740691" y="2717358"/>
            <a:ext cx="10710617" cy="2140879"/>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161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CA02B2-E56C-CC2B-917E-EA00AC75CCA8}"/>
              </a:ext>
            </a:extLst>
          </p:cNvPr>
          <p:cNvSpPr>
            <a:spLocks noGrp="1"/>
          </p:cNvSpPr>
          <p:nvPr>
            <p:ph type="title"/>
          </p:nvPr>
        </p:nvSpPr>
        <p:spPr>
          <a:xfrm>
            <a:off x="578651" y="1122363"/>
            <a:ext cx="11034695" cy="3174690"/>
          </a:xfrm>
        </p:spPr>
        <p:txBody>
          <a:bodyPr vert="horz" lIns="91440" tIns="45720" rIns="91440" bIns="45720" rtlCol="0" anchor="b">
            <a:normAutofit/>
          </a:bodyPr>
          <a:lstStyle/>
          <a:p>
            <a:r>
              <a:rPr lang="en-US" sz="8000" kern="1200">
                <a:solidFill>
                  <a:schemeClr val="tx1"/>
                </a:solidFill>
                <a:latin typeface="+mj-lt"/>
                <a:ea typeface="+mj-ea"/>
                <a:cs typeface="+mj-cs"/>
              </a:rPr>
              <a:t>DATASET TO BE USED</a:t>
            </a:r>
          </a:p>
        </p:txBody>
      </p:sp>
      <p:sp>
        <p:nvSpPr>
          <p:cNvPr id="3" name="Content Placeholder 2">
            <a:extLst>
              <a:ext uri="{FF2B5EF4-FFF2-40B4-BE49-F238E27FC236}">
                <a16:creationId xmlns:a16="http://schemas.microsoft.com/office/drawing/2014/main" id="{7F7BFA5A-C41E-3836-8D7B-E3346DC0D49B}"/>
              </a:ext>
            </a:extLst>
          </p:cNvPr>
          <p:cNvSpPr>
            <a:spLocks noGrp="1"/>
          </p:cNvSpPr>
          <p:nvPr>
            <p:ph idx="1"/>
          </p:nvPr>
        </p:nvSpPr>
        <p:spPr>
          <a:xfrm>
            <a:off x="578651" y="4723637"/>
            <a:ext cx="11034695" cy="1481396"/>
          </a:xfrm>
        </p:spPr>
        <p:txBody>
          <a:bodyPr vert="horz" lIns="91440" tIns="45720" rIns="91440" bIns="45720" rtlCol="0">
            <a:normAutofit/>
          </a:bodyPr>
          <a:lstStyle/>
          <a:p>
            <a:pPr marL="0" indent="0">
              <a:buNone/>
            </a:pPr>
            <a:r>
              <a:rPr lang="en-US" kern="1200">
                <a:solidFill>
                  <a:schemeClr val="tx1"/>
                </a:solidFill>
                <a:latin typeface="+mn-lt"/>
                <a:ea typeface="+mn-ea"/>
                <a:cs typeface="+mn-cs"/>
                <a:hlinkClick r:id="rId2"/>
              </a:rPr>
              <a:t>https://www.kaggle.com/datasets/manchunhui/us-election-2020-tweets</a:t>
            </a:r>
            <a:endParaRPr lang="en-US" kern="1200">
              <a:solidFill>
                <a:schemeClr val="tx1"/>
              </a:solidFill>
              <a:latin typeface="+mn-lt"/>
              <a:ea typeface="+mn-ea"/>
              <a:cs typeface="+mn-cs"/>
            </a:endParaRPr>
          </a:p>
        </p:txBody>
      </p:sp>
      <p:sp>
        <p:nvSpPr>
          <p:cNvPr id="34" name="Rectangle 33">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1" name="Picture 2" descr="Faculties - Best Private University in Telangana &amp; Andhra Pradesh | KLH">
            <a:extLst>
              <a:ext uri="{FF2B5EF4-FFF2-40B4-BE49-F238E27FC236}">
                <a16:creationId xmlns:a16="http://schemas.microsoft.com/office/drawing/2014/main" id="{85E02DA4-228C-7FED-2351-11D59ED4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2">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CA02B2-E56C-CC2B-917E-EA00AC75CCA8}"/>
              </a:ext>
            </a:extLst>
          </p:cNvPr>
          <p:cNvSpPr>
            <a:spLocks noGrp="1"/>
          </p:cNvSpPr>
          <p:nvPr>
            <p:ph type="title"/>
          </p:nvPr>
        </p:nvSpPr>
        <p:spPr>
          <a:xfrm>
            <a:off x="578651" y="1122363"/>
            <a:ext cx="11034695" cy="3174690"/>
          </a:xfrm>
        </p:spPr>
        <p:txBody>
          <a:bodyPr vert="horz" lIns="91440" tIns="45720" rIns="91440" bIns="45720" rtlCol="0" anchor="b">
            <a:normAutofit/>
          </a:bodyPr>
          <a:lstStyle/>
          <a:p>
            <a:r>
              <a:rPr lang="en-US" sz="8000" kern="1200">
                <a:solidFill>
                  <a:schemeClr val="tx1"/>
                </a:solidFill>
                <a:latin typeface="+mj-lt"/>
                <a:ea typeface="+mj-ea"/>
                <a:cs typeface="+mj-cs"/>
              </a:rPr>
              <a:t>GITHUB REPOSITORY</a:t>
            </a:r>
          </a:p>
        </p:txBody>
      </p:sp>
      <p:sp>
        <p:nvSpPr>
          <p:cNvPr id="3" name="Content Placeholder 2">
            <a:extLst>
              <a:ext uri="{FF2B5EF4-FFF2-40B4-BE49-F238E27FC236}">
                <a16:creationId xmlns:a16="http://schemas.microsoft.com/office/drawing/2014/main" id="{7F7BFA5A-C41E-3836-8D7B-E3346DC0D49B}"/>
              </a:ext>
            </a:extLst>
          </p:cNvPr>
          <p:cNvSpPr>
            <a:spLocks noGrp="1"/>
          </p:cNvSpPr>
          <p:nvPr>
            <p:ph idx="1"/>
          </p:nvPr>
        </p:nvSpPr>
        <p:spPr>
          <a:xfrm>
            <a:off x="578651" y="4723637"/>
            <a:ext cx="11034695" cy="1481396"/>
          </a:xfrm>
        </p:spPr>
        <p:txBody>
          <a:bodyPr vert="horz" lIns="91440" tIns="45720" rIns="91440" bIns="45720" rtlCol="0">
            <a:normAutofit/>
          </a:bodyPr>
          <a:lstStyle/>
          <a:p>
            <a:pPr marL="0" indent="0">
              <a:buNone/>
            </a:pPr>
            <a:r>
              <a:rPr lang="en-US" kern="1200">
                <a:solidFill>
                  <a:schemeClr val="tx1"/>
                </a:solidFill>
                <a:latin typeface="+mn-lt"/>
                <a:ea typeface="+mn-ea"/>
                <a:cs typeface="+mn-cs"/>
                <a:hlinkClick r:id="rId2"/>
              </a:rPr>
              <a:t>https://github.com/nihal136/Twitter_Sentiment_Analysis</a:t>
            </a:r>
            <a:endParaRPr lang="en-US" kern="1200">
              <a:solidFill>
                <a:schemeClr val="tx1"/>
              </a:solidFill>
              <a:latin typeface="+mn-lt"/>
              <a:ea typeface="+mn-ea"/>
              <a:cs typeface="+mn-cs"/>
            </a:endParaRPr>
          </a:p>
        </p:txBody>
      </p:sp>
      <p:sp>
        <p:nvSpPr>
          <p:cNvPr id="30" name="Rectangle 24">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26">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1" name="Picture 2" descr="Faculties - Best Private University in Telangana &amp; Andhra Pradesh | KLH">
            <a:extLst>
              <a:ext uri="{FF2B5EF4-FFF2-40B4-BE49-F238E27FC236}">
                <a16:creationId xmlns:a16="http://schemas.microsoft.com/office/drawing/2014/main" id="{C56AF109-2FF4-4339-F674-A504BFD28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108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C3EE4-A914-AADD-924F-C3A2ED85F278}"/>
              </a:ext>
            </a:extLst>
          </p:cNvPr>
          <p:cNvSpPr>
            <a:spLocks noGrp="1"/>
          </p:cNvSpPr>
          <p:nvPr>
            <p:ph type="title"/>
          </p:nvPr>
        </p:nvSpPr>
        <p:spPr>
          <a:xfrm>
            <a:off x="841248" y="502920"/>
            <a:ext cx="10509504" cy="1975104"/>
          </a:xfrm>
        </p:spPr>
        <p:txBody>
          <a:bodyPr anchor="b">
            <a:normAutofit/>
          </a:bodyPr>
          <a:lstStyle/>
          <a:p>
            <a:r>
              <a:rPr lang="en-IN" sz="5400"/>
              <a:t>CONCLUSION</a:t>
            </a:r>
          </a:p>
        </p:txBody>
      </p:sp>
      <p:sp>
        <p:nvSpPr>
          <p:cNvPr id="19" name="Rectangle 18">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AF87A28-1DC3-F4DB-8173-CCD17372D816}"/>
              </a:ext>
            </a:extLst>
          </p:cNvPr>
          <p:cNvSpPr>
            <a:spLocks noGrp="1"/>
          </p:cNvSpPr>
          <p:nvPr>
            <p:ph idx="1"/>
          </p:nvPr>
        </p:nvSpPr>
        <p:spPr>
          <a:xfrm>
            <a:off x="841248" y="3328416"/>
            <a:ext cx="10509504" cy="2715768"/>
          </a:xfrm>
        </p:spPr>
        <p:txBody>
          <a:bodyPr>
            <a:normAutofit/>
          </a:bodyPr>
          <a:lstStyle/>
          <a:p>
            <a:pPr marL="0" indent="0">
              <a:buNone/>
            </a:pPr>
            <a:r>
              <a:rPr lang="en-IN" sz="2200"/>
              <a:t>This project will lead to better understanding of the result for US election for year 2020 on twitter which will be done using the tweets which will lead to good result prediction using Power BI tool.</a:t>
            </a:r>
          </a:p>
        </p:txBody>
      </p:sp>
      <p:pic>
        <p:nvPicPr>
          <p:cNvPr id="7" name="Picture 2" descr="Faculties - Best Private University in Telangana &amp; Andhra Pradesh | KLH">
            <a:extLst>
              <a:ext uri="{FF2B5EF4-FFF2-40B4-BE49-F238E27FC236}">
                <a16:creationId xmlns:a16="http://schemas.microsoft.com/office/drawing/2014/main" id="{353045BE-F0A3-591C-49A6-895518319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25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25F1E-ACFD-F727-A343-03FA07520E30}"/>
              </a:ext>
            </a:extLst>
          </p:cNvPr>
          <p:cNvSpPr>
            <a:spLocks noGrp="1"/>
          </p:cNvSpPr>
          <p:nvPr>
            <p:ph type="title"/>
          </p:nvPr>
        </p:nvSpPr>
        <p:spPr>
          <a:xfrm>
            <a:off x="686834" y="1153572"/>
            <a:ext cx="3200400" cy="4461163"/>
          </a:xfrm>
        </p:spPr>
        <p:txBody>
          <a:bodyPr>
            <a:normAutofit/>
          </a:bodyPr>
          <a:lstStyle/>
          <a:p>
            <a:r>
              <a:rPr lang="en-IN">
                <a:solidFill>
                  <a:srgbClr val="FFFFFF"/>
                </a:solidFill>
              </a:rPr>
              <a:t>THANK YOU</a:t>
            </a:r>
          </a:p>
        </p:txBody>
      </p:sp>
      <p:sp>
        <p:nvSpPr>
          <p:cNvPr id="35" name="Arc 3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BA327B-B21C-2A9E-8B7A-F4DB6A7E0D41}"/>
              </a:ext>
            </a:extLst>
          </p:cNvPr>
          <p:cNvSpPr>
            <a:spLocks noGrp="1"/>
          </p:cNvSpPr>
          <p:nvPr>
            <p:ph idx="1"/>
          </p:nvPr>
        </p:nvSpPr>
        <p:spPr>
          <a:xfrm>
            <a:off x="4447308" y="591344"/>
            <a:ext cx="6906491" cy="5585619"/>
          </a:xfrm>
        </p:spPr>
        <p:txBody>
          <a:bodyPr anchor="ctr">
            <a:normAutofit/>
          </a:bodyPr>
          <a:lstStyle/>
          <a:p>
            <a:pPr marL="0" indent="0">
              <a:buNone/>
            </a:pPr>
            <a:r>
              <a:rPr lang="en-US"/>
              <a:t>Mentor: Dr. K Sreenivasa Rao</a:t>
            </a:r>
          </a:p>
          <a:p>
            <a:pPr marL="0" indent="0">
              <a:buNone/>
            </a:pPr>
            <a:endParaRPr lang="en-IN"/>
          </a:p>
        </p:txBody>
      </p:sp>
    </p:spTree>
    <p:extLst>
      <p:ext uri="{BB962C8B-B14F-4D97-AF65-F5344CB8AC3E}">
        <p14:creationId xmlns:p14="http://schemas.microsoft.com/office/powerpoint/2010/main" val="2006448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B0A93-0FE7-C891-D280-57DFA557085E}"/>
              </a:ext>
            </a:extLst>
          </p:cNvPr>
          <p:cNvSpPr>
            <a:spLocks noGrp="1"/>
          </p:cNvSpPr>
          <p:nvPr>
            <p:ph type="title"/>
          </p:nvPr>
        </p:nvSpPr>
        <p:spPr>
          <a:xfrm>
            <a:off x="686834" y="1153572"/>
            <a:ext cx="3200400" cy="4461163"/>
          </a:xfrm>
        </p:spPr>
        <p:txBody>
          <a:bodyPr>
            <a:normAutofit/>
          </a:bodyPr>
          <a:lstStyle/>
          <a:p>
            <a:r>
              <a:rPr lang="en-IN">
                <a:solidFill>
                  <a:srgbClr val="FFFFFF"/>
                </a:solidFill>
              </a:rPr>
              <a:t>PROJECT AREA</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4721109-2AC1-9399-9142-D4B117F9EEA3}"/>
              </a:ext>
            </a:extLst>
          </p:cNvPr>
          <p:cNvSpPr>
            <a:spLocks noGrp="1"/>
          </p:cNvSpPr>
          <p:nvPr>
            <p:ph idx="1"/>
          </p:nvPr>
        </p:nvSpPr>
        <p:spPr>
          <a:xfrm>
            <a:off x="4447308" y="591344"/>
            <a:ext cx="6906491" cy="5585619"/>
          </a:xfrm>
        </p:spPr>
        <p:txBody>
          <a:bodyPr anchor="ctr">
            <a:normAutofit/>
          </a:bodyPr>
          <a:lstStyle/>
          <a:p>
            <a:pPr marL="0" indent="0">
              <a:buNone/>
            </a:pPr>
            <a:r>
              <a:rPr lang="en-IN"/>
              <a:t>The main aim for selecting this project is to analyse the sentiments and visualize the polarity of comments, whether it is a negative, positive or neutral so that it can lead to better result prediction.</a:t>
            </a:r>
          </a:p>
        </p:txBody>
      </p:sp>
      <p:pic>
        <p:nvPicPr>
          <p:cNvPr id="7" name="Picture 2" descr="Faculties - Best Private University in Telangana &amp; Andhra Pradesh | KLH">
            <a:extLst>
              <a:ext uri="{FF2B5EF4-FFF2-40B4-BE49-F238E27FC236}">
                <a16:creationId xmlns:a16="http://schemas.microsoft.com/office/drawing/2014/main" id="{76A21527-CCB1-C84C-0493-DACA82A5F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081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682DD-EAA8-0684-03EF-868B78A74992}"/>
              </a:ext>
            </a:extLst>
          </p:cNvPr>
          <p:cNvSpPr>
            <a:spLocks noGrp="1"/>
          </p:cNvSpPr>
          <p:nvPr>
            <p:ph type="title"/>
          </p:nvPr>
        </p:nvSpPr>
        <p:spPr>
          <a:xfrm>
            <a:off x="841248" y="256032"/>
            <a:ext cx="10506456" cy="1014984"/>
          </a:xfrm>
        </p:spPr>
        <p:txBody>
          <a:bodyPr anchor="b">
            <a:normAutofit/>
          </a:bodyPr>
          <a:lstStyle/>
          <a:p>
            <a:r>
              <a:rPr lang="en-IN"/>
              <a:t>LITERATURE SURVEY</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2" descr="Faculties - Best Private University in Telangana &amp; Andhra Pradesh | KLH">
            <a:extLst>
              <a:ext uri="{FF2B5EF4-FFF2-40B4-BE49-F238E27FC236}">
                <a16:creationId xmlns:a16="http://schemas.microsoft.com/office/drawing/2014/main" id="{9A0EBBBE-51D8-5BF7-046B-1930BC78F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FC25F351-5CEA-026C-A59B-3A2D814CDDAD}"/>
              </a:ext>
            </a:extLst>
          </p:cNvPr>
          <p:cNvGraphicFramePr>
            <a:graphicFrameLocks noGrp="1"/>
          </p:cNvGraphicFramePr>
          <p:nvPr>
            <p:ph idx="1"/>
            <p:extLst>
              <p:ext uri="{D42A27DB-BD31-4B8C-83A1-F6EECF244321}">
                <p14:modId xmlns:p14="http://schemas.microsoft.com/office/powerpoint/2010/main" val="2921594544"/>
              </p:ext>
            </p:extLst>
          </p:nvPr>
        </p:nvGraphicFramePr>
        <p:xfrm>
          <a:off x="838200" y="2366471"/>
          <a:ext cx="10515603" cy="3477116"/>
        </p:xfrm>
        <a:graphic>
          <a:graphicData uri="http://schemas.openxmlformats.org/drawingml/2006/table">
            <a:tbl>
              <a:tblPr firstRow="1" bandRow="1">
                <a:tableStyleId>{5C22544A-7EE6-4342-B048-85BDC9FD1C3A}</a:tableStyleId>
              </a:tblPr>
              <a:tblGrid>
                <a:gridCol w="695683">
                  <a:extLst>
                    <a:ext uri="{9D8B030D-6E8A-4147-A177-3AD203B41FA5}">
                      <a16:colId xmlns:a16="http://schemas.microsoft.com/office/drawing/2014/main" val="2057779371"/>
                    </a:ext>
                  </a:extLst>
                </a:gridCol>
                <a:gridCol w="1666027">
                  <a:extLst>
                    <a:ext uri="{9D8B030D-6E8A-4147-A177-3AD203B41FA5}">
                      <a16:colId xmlns:a16="http://schemas.microsoft.com/office/drawing/2014/main" val="693990921"/>
                    </a:ext>
                  </a:extLst>
                </a:gridCol>
                <a:gridCol w="1706542">
                  <a:extLst>
                    <a:ext uri="{9D8B030D-6E8A-4147-A177-3AD203B41FA5}">
                      <a16:colId xmlns:a16="http://schemas.microsoft.com/office/drawing/2014/main" val="31128141"/>
                    </a:ext>
                  </a:extLst>
                </a:gridCol>
                <a:gridCol w="1530301">
                  <a:extLst>
                    <a:ext uri="{9D8B030D-6E8A-4147-A177-3AD203B41FA5}">
                      <a16:colId xmlns:a16="http://schemas.microsoft.com/office/drawing/2014/main" val="3846249198"/>
                    </a:ext>
                  </a:extLst>
                </a:gridCol>
                <a:gridCol w="1617409">
                  <a:extLst>
                    <a:ext uri="{9D8B030D-6E8A-4147-A177-3AD203B41FA5}">
                      <a16:colId xmlns:a16="http://schemas.microsoft.com/office/drawing/2014/main" val="4276871969"/>
                    </a:ext>
                  </a:extLst>
                </a:gridCol>
                <a:gridCol w="1653872">
                  <a:extLst>
                    <a:ext uri="{9D8B030D-6E8A-4147-A177-3AD203B41FA5}">
                      <a16:colId xmlns:a16="http://schemas.microsoft.com/office/drawing/2014/main" val="2610991267"/>
                    </a:ext>
                  </a:extLst>
                </a:gridCol>
                <a:gridCol w="1645769">
                  <a:extLst>
                    <a:ext uri="{9D8B030D-6E8A-4147-A177-3AD203B41FA5}">
                      <a16:colId xmlns:a16="http://schemas.microsoft.com/office/drawing/2014/main" val="450810175"/>
                    </a:ext>
                  </a:extLst>
                </a:gridCol>
              </a:tblGrid>
              <a:tr h="657080">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Sno</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Author</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Title</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Publishing</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Techniques and datasets</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Pros</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Cons</a:t>
                      </a:r>
                    </a:p>
                  </a:txBody>
                  <a:tcPr marL="88340" marR="88340" marT="0" marB="0" anchor="ctr"/>
                </a:tc>
                <a:extLst>
                  <a:ext uri="{0D108BD9-81ED-4DB2-BD59-A6C34878D82A}">
                    <a16:rowId xmlns:a16="http://schemas.microsoft.com/office/drawing/2014/main" val="2446269082"/>
                  </a:ext>
                </a:extLst>
              </a:tr>
              <a:tr h="1181106">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1.</a:t>
                      </a:r>
                    </a:p>
                  </a:txBody>
                  <a:tcPr marL="88340" marR="88340" marT="0" marB="0" anchor="ctr"/>
                </a:tc>
                <a:tc>
                  <a:txBody>
                    <a:bodyPr/>
                    <a:lstStyle/>
                    <a:p>
                      <a:pPr algn="just">
                        <a:lnSpc>
                          <a:spcPct val="107000"/>
                        </a:lnSpc>
                        <a:spcAft>
                          <a:spcPts val="800"/>
                        </a:spcAft>
                      </a:pP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a:rPr>
                        <a:t>Rao hamza ali</a:t>
                      </a:r>
                      <a:r>
                        <a:rPr lang="en-IN" sz="1400" b="0" u="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a:rPr>
                        <a:t>gabriela pinto</a:t>
                      </a:r>
                      <a:r>
                        <a:rPr lang="en-IN" sz="1400" b="0" u="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5"/>
                        </a:rPr>
                        <a:t>evelyn lawrie</a:t>
                      </a:r>
                      <a:r>
                        <a:rPr lang="en-IN" sz="1400" b="0" u="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&amp; </a:t>
                      </a: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a:rPr>
                        <a:t>erik J. Lin stead</a:t>
                      </a:r>
                      <a:r>
                        <a:rPr lang="en-IN" sz="1400" b="0" u="none">
                          <a:effectLst/>
                          <a:latin typeface="Calibri" panose="020F0502020204030204" pitchFamily="34" charset="0"/>
                          <a:ea typeface="Times New Roman" panose="02020603050405020304" pitchFamily="18" charset="0"/>
                          <a:cs typeface="Calibri" panose="020F0502020204030204" pitchFamily="34" charset="0"/>
                        </a:rPr>
                        <a:t> </a:t>
                      </a:r>
                      <a:endParaRPr lang="en-IN" sz="1400" b="0" u="none">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large-scale sentiment analysis of tweets pertaining to the 2020 US presidential election</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Calibri" panose="020F0502020204030204" pitchFamily="34" charset="0"/>
                        </a:rPr>
                        <a:t>Journal of big data</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Calibri" panose="020F0502020204030204" pitchFamily="34" charset="0"/>
                        </a:rPr>
                        <a:t>Donald trump, trump, biden, joe biden, biden.</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b="0">
                          <a:effectLst/>
                          <a:latin typeface="Calibri" panose="020F0502020204030204" pitchFamily="34" charset="0"/>
                          <a:ea typeface="Calibri" panose="020F0502020204030204" pitchFamily="34" charset="0"/>
                          <a:cs typeface="Calibri" panose="020F0502020204030204" pitchFamily="34" charset="0"/>
                        </a:rPr>
                        <a:t>Vader model. </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Analysis on all tweets for us 2020 elections between biden and trump.</a:t>
                      </a: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Sarcasm was not detected by this model which uses VADER. </a:t>
                      </a:r>
                    </a:p>
                  </a:txBody>
                  <a:tcPr marL="88340" marR="88340" marT="0" marB="0" anchor="ctr"/>
                </a:tc>
                <a:extLst>
                  <a:ext uri="{0D108BD9-81ED-4DB2-BD59-A6C34878D82A}">
                    <a16:rowId xmlns:a16="http://schemas.microsoft.com/office/drawing/2014/main" val="3069855560"/>
                  </a:ext>
                </a:extLst>
              </a:tr>
              <a:tr h="1638930">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2. </a:t>
                      </a:r>
                    </a:p>
                  </a:txBody>
                  <a:tcPr marL="88340" marR="88340" marT="0" marB="0" anchor="ctr"/>
                </a:tc>
                <a:tc>
                  <a:txBody>
                    <a:bodyPr/>
                    <a:lstStyle/>
                    <a:p>
                      <a:pPr algn="just">
                        <a:lnSpc>
                          <a:spcPct val="107000"/>
                        </a:lnSpc>
                        <a:spcAft>
                          <a:spcPts val="800"/>
                        </a:spcAft>
                      </a:pP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7"/>
                        </a:rPr>
                        <a:t>Ussama yaqub</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8"/>
                        </a:rPr>
                        <a:t>soon ae chun</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9"/>
                        </a:rPr>
                        <a:t>vijayalakshmi atluri</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400" b="0" u="sng" spc="-50">
                          <a:solidFill>
                            <a:srgbClr val="000000"/>
                          </a:solidFill>
                          <a:effectLst/>
                          <a:latin typeface="Calibri" panose="020F0502020204030204" pitchFamily="34" charset="0"/>
                          <a:ea typeface="Calibri" panose="020F0502020204030204" pitchFamily="34" charset="0"/>
                          <a:cs typeface="Calibri" panose="020F0502020204030204" pitchFamily="34" charset="0"/>
                        </a:rPr>
                        <a:t> jaideep vaidya</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 </a:t>
                      </a:r>
                    </a:p>
                  </a:txBody>
                  <a:tcPr marL="88340" marR="88340" marT="0" marB="0" anchor="ctr"/>
                </a:tc>
                <a:tc>
                  <a:txBody>
                    <a:bodyPr/>
                    <a:lstStyle/>
                    <a:p>
                      <a:pPr algn="just">
                        <a:lnSpc>
                          <a:spcPct val="107000"/>
                        </a:lnSpc>
                        <a:spcBef>
                          <a:spcPts val="1200"/>
                        </a:spcBef>
                      </a:pPr>
                      <a:r>
                        <a:rPr lang="en-IN" sz="1400" b="0" kern="0">
                          <a:solidFill>
                            <a:srgbClr val="111111"/>
                          </a:solidFill>
                          <a:effectLst/>
                          <a:latin typeface="Calibri" panose="020F0502020204030204" pitchFamily="34" charset="0"/>
                          <a:ea typeface="Times New Roman" panose="02020603050405020304" pitchFamily="18" charset="0"/>
                          <a:cs typeface="Times New Roman" panose="02020603050405020304" pitchFamily="18" charset="0"/>
                        </a:rPr>
                        <a:t>Sentiment based analysis of tweets during the US presidential elections</a:t>
                      </a:r>
                      <a:endParaRPr lang="en-IN" sz="1400" b="0" kern="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1400" b="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Research gate</a:t>
                      </a:r>
                    </a:p>
                  </a:txBody>
                  <a:tcPr marL="88340" marR="88340" marT="0" marB="0" anchor="ctr"/>
                </a:tc>
                <a:tc>
                  <a:txBody>
                    <a:bodyPr/>
                    <a:lstStyle/>
                    <a:p>
                      <a:pPr algn="just">
                        <a:lnSpc>
                          <a:spcPct val="107000"/>
                        </a:lnSpc>
                        <a:spcAft>
                          <a:spcPts val="800"/>
                        </a:spcAft>
                      </a:pPr>
                      <a:r>
                        <a:rPr lang="en-IN" sz="1400" b="0" spc="5">
                          <a:solidFill>
                            <a:srgbClr val="000000"/>
                          </a:solidFill>
                          <a:effectLst/>
                          <a:latin typeface="Calibri" panose="020F0502020204030204" pitchFamily="34" charset="0"/>
                          <a:ea typeface="Calibri" panose="020F0502020204030204" pitchFamily="34" charset="0"/>
                          <a:cs typeface="Calibri" panose="020F0502020204030204" pitchFamily="34" charset="0"/>
                        </a:rPr>
                        <a:t>Sentiment analysis, </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media,</a:t>
                      </a:r>
                      <a:r>
                        <a:rPr lang="en-IN" sz="1400" b="0" spc="45">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behaviour analysis</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elections.</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Analysed approximately 3 million twitter messages associated with US presidential elections of 2016.</a:t>
                      </a: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Some tweets were accurate while some were hard to analyse. </a:t>
                      </a:r>
                    </a:p>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 </a:t>
                      </a:r>
                    </a:p>
                  </a:txBody>
                  <a:tcPr marL="88340" marR="88340" marT="0" marB="0" anchor="ctr"/>
                </a:tc>
                <a:extLst>
                  <a:ext uri="{0D108BD9-81ED-4DB2-BD59-A6C34878D82A}">
                    <a16:rowId xmlns:a16="http://schemas.microsoft.com/office/drawing/2014/main" val="1979563839"/>
                  </a:ext>
                </a:extLst>
              </a:tr>
            </a:tbl>
          </a:graphicData>
        </a:graphic>
      </p:graphicFrame>
    </p:spTree>
    <p:extLst>
      <p:ext uri="{BB962C8B-B14F-4D97-AF65-F5344CB8AC3E}">
        <p14:creationId xmlns:p14="http://schemas.microsoft.com/office/powerpoint/2010/main" val="130810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682DD-EAA8-0684-03EF-868B78A74992}"/>
              </a:ext>
            </a:extLst>
          </p:cNvPr>
          <p:cNvSpPr>
            <a:spLocks noGrp="1"/>
          </p:cNvSpPr>
          <p:nvPr>
            <p:ph type="title"/>
          </p:nvPr>
        </p:nvSpPr>
        <p:spPr>
          <a:xfrm>
            <a:off x="841248" y="256032"/>
            <a:ext cx="10506456" cy="1014984"/>
          </a:xfrm>
        </p:spPr>
        <p:txBody>
          <a:bodyPr anchor="b">
            <a:normAutofit/>
          </a:bodyPr>
          <a:lstStyle/>
          <a:p>
            <a:r>
              <a:rPr lang="en-IN"/>
              <a:t>LITERATURE SURVEY</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2" descr="Faculties - Best Private University in Telangana &amp; Andhra Pradesh | KLH">
            <a:extLst>
              <a:ext uri="{FF2B5EF4-FFF2-40B4-BE49-F238E27FC236}">
                <a16:creationId xmlns:a16="http://schemas.microsoft.com/office/drawing/2014/main" id="{92C59BAB-77CD-2A14-BDCE-5CC3422A0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FC25F351-5CEA-026C-A59B-3A2D814CDDAD}"/>
              </a:ext>
            </a:extLst>
          </p:cNvPr>
          <p:cNvGraphicFramePr>
            <a:graphicFrameLocks noGrp="1"/>
          </p:cNvGraphicFramePr>
          <p:nvPr>
            <p:ph idx="1"/>
            <p:extLst>
              <p:ext uri="{D42A27DB-BD31-4B8C-83A1-F6EECF244321}">
                <p14:modId xmlns:p14="http://schemas.microsoft.com/office/powerpoint/2010/main" val="482051730"/>
              </p:ext>
            </p:extLst>
          </p:nvPr>
        </p:nvGraphicFramePr>
        <p:xfrm>
          <a:off x="838200" y="2092114"/>
          <a:ext cx="10515603" cy="4041760"/>
        </p:xfrm>
        <a:graphic>
          <a:graphicData uri="http://schemas.openxmlformats.org/drawingml/2006/table">
            <a:tbl>
              <a:tblPr firstRow="1" bandRow="1">
                <a:tableStyleId>{5C22544A-7EE6-4342-B048-85BDC9FD1C3A}</a:tableStyleId>
              </a:tblPr>
              <a:tblGrid>
                <a:gridCol w="586850">
                  <a:extLst>
                    <a:ext uri="{9D8B030D-6E8A-4147-A177-3AD203B41FA5}">
                      <a16:colId xmlns:a16="http://schemas.microsoft.com/office/drawing/2014/main" val="2057779371"/>
                    </a:ext>
                  </a:extLst>
                </a:gridCol>
                <a:gridCol w="1338666">
                  <a:extLst>
                    <a:ext uri="{9D8B030D-6E8A-4147-A177-3AD203B41FA5}">
                      <a16:colId xmlns:a16="http://schemas.microsoft.com/office/drawing/2014/main" val="693990921"/>
                    </a:ext>
                  </a:extLst>
                </a:gridCol>
                <a:gridCol w="1300623">
                  <a:extLst>
                    <a:ext uri="{9D8B030D-6E8A-4147-A177-3AD203B41FA5}">
                      <a16:colId xmlns:a16="http://schemas.microsoft.com/office/drawing/2014/main" val="31128141"/>
                    </a:ext>
                  </a:extLst>
                </a:gridCol>
                <a:gridCol w="1177434">
                  <a:extLst>
                    <a:ext uri="{9D8B030D-6E8A-4147-A177-3AD203B41FA5}">
                      <a16:colId xmlns:a16="http://schemas.microsoft.com/office/drawing/2014/main" val="3846249198"/>
                    </a:ext>
                  </a:extLst>
                </a:gridCol>
                <a:gridCol w="1289753">
                  <a:extLst>
                    <a:ext uri="{9D8B030D-6E8A-4147-A177-3AD203B41FA5}">
                      <a16:colId xmlns:a16="http://schemas.microsoft.com/office/drawing/2014/main" val="4276871969"/>
                    </a:ext>
                  </a:extLst>
                </a:gridCol>
                <a:gridCol w="3503538">
                  <a:extLst>
                    <a:ext uri="{9D8B030D-6E8A-4147-A177-3AD203B41FA5}">
                      <a16:colId xmlns:a16="http://schemas.microsoft.com/office/drawing/2014/main" val="2610991267"/>
                    </a:ext>
                  </a:extLst>
                </a:gridCol>
                <a:gridCol w="1318739">
                  <a:extLst>
                    <a:ext uri="{9D8B030D-6E8A-4147-A177-3AD203B41FA5}">
                      <a16:colId xmlns:a16="http://schemas.microsoft.com/office/drawing/2014/main" val="450810175"/>
                    </a:ext>
                  </a:extLst>
                </a:gridCol>
              </a:tblGrid>
              <a:tr h="587614">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Sno</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Author</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Title</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Publishing</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Techniques and datasets</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Pros</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Cons</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extLst>
                  <a:ext uri="{0D108BD9-81ED-4DB2-BD59-A6C34878D82A}">
                    <a16:rowId xmlns:a16="http://schemas.microsoft.com/office/drawing/2014/main" val="2446269082"/>
                  </a:ext>
                </a:extLst>
              </a:tr>
              <a:tr h="1767840">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3.</a:t>
                      </a:r>
                    </a:p>
                  </a:txBody>
                  <a:tcPr marL="61357" marR="61357" marT="0" marB="0" anchor="ctr"/>
                </a:tc>
                <a:tc>
                  <a:txBody>
                    <a:bodyPr/>
                    <a:lstStyle/>
                    <a:p>
                      <a:pPr algn="just">
                        <a:lnSpc>
                          <a:spcPct val="107000"/>
                        </a:lnSpc>
                        <a:spcAft>
                          <a:spcPts val="800"/>
                        </a:spcAft>
                      </a:pPr>
                      <a:r>
                        <a:rPr lang="en-IN" sz="1300" b="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Manch hui, devlikamov vlad, harikrishna C. </a:t>
                      </a: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just">
                        <a:lnSpc>
                          <a:spcPct val="107000"/>
                        </a:lnSpc>
                        <a:spcBef>
                          <a:spcPts val="1200"/>
                        </a:spcBef>
                      </a:pPr>
                      <a:r>
                        <a:rPr lang="en-IN" sz="1300" b="0" kern="0">
                          <a:solidFill>
                            <a:srgbClr val="111111"/>
                          </a:solidFill>
                          <a:effectLst/>
                          <a:latin typeface="Calibri" panose="020F0502020204030204" pitchFamily="34" charset="0"/>
                          <a:ea typeface="Times New Roman" panose="02020603050405020304" pitchFamily="18" charset="0"/>
                          <a:cs typeface="Times New Roman" panose="02020603050405020304" pitchFamily="18" charset="0"/>
                        </a:rPr>
                        <a:t>Sentiment analysis on US election 2020 tweets. </a:t>
                      </a:r>
                      <a:endParaRPr lang="en-IN" sz="1300" b="0" kern="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Kaggle</a:t>
                      </a:r>
                    </a:p>
                  </a:txBody>
                  <a:tcPr marL="61357" marR="61357" marT="0" marB="0" anchor="ctr"/>
                </a:tc>
                <a:tc>
                  <a:txBody>
                    <a:bodyPr/>
                    <a:lstStyle/>
                    <a:p>
                      <a:pPr algn="just">
                        <a:lnSpc>
                          <a:spcPct val="107000"/>
                        </a:lnSpc>
                        <a:spcAft>
                          <a:spcPts val="800"/>
                        </a:spcAft>
                      </a:pPr>
                      <a:r>
                        <a:rPr lang="en-IN" sz="1300" b="0" spc="5">
                          <a:solidFill>
                            <a:srgbClr val="000000"/>
                          </a:solidFill>
                          <a:effectLst/>
                          <a:latin typeface="Calibri" panose="020F0502020204030204" pitchFamily="34" charset="0"/>
                          <a:ea typeface="Calibri" panose="020F0502020204030204" pitchFamily="34" charset="0"/>
                          <a:cs typeface="Calibri" panose="020F0502020204030204" pitchFamily="34" charset="0"/>
                        </a:rPr>
                        <a:t>Sentiment analysis, </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media,</a:t>
                      </a:r>
                      <a:r>
                        <a:rPr lang="en-IN" sz="1300" b="0" spc="45">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behaviour analysis</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elections.</a:t>
                      </a: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just">
                        <a:lnSpc>
                          <a:spcPct val="107000"/>
                        </a:lnSpc>
                        <a:spcAft>
                          <a:spcPts val="800"/>
                        </a:spcAft>
                      </a:pPr>
                      <a:r>
                        <a:rPr lang="en-IN" sz="1300" b="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Tweets collected, using the twitter API </a:t>
                      </a:r>
                      <a:r>
                        <a:rPr lang="en-IN" sz="1300" b="0" i="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statuses_lookup</a:t>
                      </a:r>
                      <a:r>
                        <a:rPr lang="en-IN" sz="1300" b="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and </a:t>
                      </a:r>
                      <a:r>
                        <a:rPr lang="en-IN" sz="1300" b="0" i="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snsscrape</a:t>
                      </a:r>
                      <a:r>
                        <a:rPr lang="en-IN" sz="1300" b="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for keywords, with the original intention to try to update this dataset daily so that the timeframe will eventually cover 15.10.2020 and 04.11.2020</a:t>
                      </a: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just"/>
                      <a:r>
                        <a:rPr lang="en-IN" sz="1300" b="0" kern="1200">
                          <a:solidFill>
                            <a:schemeClr val="dk1"/>
                          </a:solidFill>
                          <a:effectLst/>
                          <a:latin typeface="+mn-lt"/>
                          <a:ea typeface="+mn-ea"/>
                          <a:cs typeface="+mn-cs"/>
                        </a:rPr>
                        <a:t>The dataset has a lot of messy data  as some of  the attributes don’t get converted into needy ones.</a:t>
                      </a:r>
                    </a:p>
                    <a:p>
                      <a:pPr algn="just"/>
                      <a:r>
                        <a:rPr lang="en-IN" sz="1300" b="0" kern="1200">
                          <a:solidFill>
                            <a:schemeClr val="dk1"/>
                          </a:solidFill>
                          <a:effectLst/>
                          <a:latin typeface="+mn-lt"/>
                          <a:ea typeface="+mn-ea"/>
                          <a:cs typeface="+mn-cs"/>
                        </a:rPr>
                        <a:t> </a:t>
                      </a:r>
                    </a:p>
                    <a:p>
                      <a:pPr marL="914400" indent="-914400" algn="just">
                        <a:lnSpc>
                          <a:spcPct val="107000"/>
                        </a:lnSpc>
                        <a:spcAft>
                          <a:spcPts val="800"/>
                        </a:spcAft>
                      </a:pP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extLst>
                  <a:ext uri="{0D108BD9-81ED-4DB2-BD59-A6C34878D82A}">
                    <a16:rowId xmlns:a16="http://schemas.microsoft.com/office/drawing/2014/main" val="3069855560"/>
                  </a:ext>
                </a:extLst>
              </a:tr>
              <a:tr h="1670376">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4. </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Alexander shevtsov, maria oikonomidou, despoina antonakaki, polyvios pratikakis, sotiris ioannidis. </a:t>
                      </a:r>
                    </a:p>
                  </a:txBody>
                  <a:tcPr marL="61357" marR="61357" marT="0" marB="0" anchor="ctr"/>
                </a:tc>
                <a:tc>
                  <a:txBody>
                    <a:bodyPr/>
                    <a:lstStyle/>
                    <a:p>
                      <a:pPr algn="just">
                        <a:lnSpc>
                          <a:spcPct val="107000"/>
                        </a:lnSpc>
                        <a:spcBef>
                          <a:spcPts val="1200"/>
                        </a:spcBef>
                      </a:pPr>
                      <a:r>
                        <a:rPr lang="en-IN" sz="1300" b="0" ker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Analysis of twitter and youtube during uselections 2020</a:t>
                      </a:r>
                      <a:endParaRPr lang="en-IN" sz="1300" b="0" kern="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Arxiv</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Online social networks, twitter, youtube, sentiment analysis</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It demonstrates sentiment analysis on the twitter corpus and the youtube metadata and shows that the positive sentiment is higher for donald trump in comparison with joe biden.</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Sarcasm was not detected by this model</a:t>
                      </a:r>
                    </a:p>
                    <a:p>
                      <a:pPr marL="914400" indent="-914400" algn="just">
                        <a:lnSpc>
                          <a:spcPct val="107000"/>
                        </a:lnSpc>
                        <a:spcAft>
                          <a:spcPts val="800"/>
                        </a:spcAft>
                      </a:pP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extLst>
                  <a:ext uri="{0D108BD9-81ED-4DB2-BD59-A6C34878D82A}">
                    <a16:rowId xmlns:a16="http://schemas.microsoft.com/office/drawing/2014/main" val="1979563839"/>
                  </a:ext>
                </a:extLst>
              </a:tr>
            </a:tbl>
          </a:graphicData>
        </a:graphic>
      </p:graphicFrame>
    </p:spTree>
    <p:extLst>
      <p:ext uri="{BB962C8B-B14F-4D97-AF65-F5344CB8AC3E}">
        <p14:creationId xmlns:p14="http://schemas.microsoft.com/office/powerpoint/2010/main" val="126932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0CFC10-0958-4744-C068-7C39D4107B50}"/>
              </a:ext>
            </a:extLst>
          </p:cNvPr>
          <p:cNvSpPr>
            <a:spLocks noGrp="1"/>
          </p:cNvSpPr>
          <p:nvPr>
            <p:ph type="title"/>
          </p:nvPr>
        </p:nvSpPr>
        <p:spPr>
          <a:xfrm>
            <a:off x="686834" y="1153572"/>
            <a:ext cx="3200400" cy="4461163"/>
          </a:xfrm>
        </p:spPr>
        <p:txBody>
          <a:bodyPr>
            <a:normAutofit/>
          </a:bodyPr>
          <a:lstStyle/>
          <a:p>
            <a:r>
              <a:rPr lang="en-IN">
                <a:solidFill>
                  <a:srgbClr val="FFFFFF"/>
                </a:solidFill>
              </a:rPr>
              <a:t>OBJECTIVE</a:t>
            </a:r>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6E44E5A-F2AE-B3D7-7D5F-6C71E9626094}"/>
              </a:ext>
            </a:extLst>
          </p:cNvPr>
          <p:cNvSpPr>
            <a:spLocks noGrp="1"/>
          </p:cNvSpPr>
          <p:nvPr>
            <p:ph idx="1"/>
          </p:nvPr>
        </p:nvSpPr>
        <p:spPr>
          <a:xfrm>
            <a:off x="4447308" y="591344"/>
            <a:ext cx="6906491" cy="5585619"/>
          </a:xfrm>
        </p:spPr>
        <p:txBody>
          <a:bodyPr anchor="ctr">
            <a:normAutofit/>
          </a:bodyPr>
          <a:lstStyle/>
          <a:p>
            <a:pPr marL="0" indent="0">
              <a:buNone/>
            </a:pPr>
            <a:r>
              <a:rPr lang="en-IN"/>
              <a:t>By reviewing the previous published paper, the main problem is the model cant detect the sarcastic comments, so we are using state vector machine in NLP to detect the sarcasm and the polarity check using </a:t>
            </a:r>
            <a:r>
              <a:rPr lang="en-IN" err="1"/>
              <a:t>textblob</a:t>
            </a:r>
            <a:r>
              <a:rPr lang="en-IN"/>
              <a:t> and random forest.</a:t>
            </a:r>
          </a:p>
        </p:txBody>
      </p:sp>
      <p:pic>
        <p:nvPicPr>
          <p:cNvPr id="9" name="Picture 2" descr="Faculties - Best Private University in Telangana &amp; Andhra Pradesh | KLH">
            <a:extLst>
              <a:ext uri="{FF2B5EF4-FFF2-40B4-BE49-F238E27FC236}">
                <a16:creationId xmlns:a16="http://schemas.microsoft.com/office/drawing/2014/main" id="{CA5935D9-E0AD-B004-9345-91796B521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24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3CF20-B777-FCF6-2870-F19B28BED2A4}"/>
              </a:ext>
            </a:extLst>
          </p:cNvPr>
          <p:cNvSpPr>
            <a:spLocks noGrp="1"/>
          </p:cNvSpPr>
          <p:nvPr>
            <p:ph type="title"/>
          </p:nvPr>
        </p:nvSpPr>
        <p:spPr>
          <a:xfrm>
            <a:off x="686834" y="1153572"/>
            <a:ext cx="3200400" cy="4461163"/>
          </a:xfrm>
        </p:spPr>
        <p:txBody>
          <a:bodyPr>
            <a:normAutofit/>
          </a:bodyPr>
          <a:lstStyle/>
          <a:p>
            <a:r>
              <a:rPr lang="en-IN">
                <a:solidFill>
                  <a:srgbClr val="FFFFFF"/>
                </a:solidFill>
              </a:rPr>
              <a:t>PROBLEM STATEMENT</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A4B03B-B29A-B7C2-37F9-B9414BEE6133}"/>
              </a:ext>
            </a:extLst>
          </p:cNvPr>
          <p:cNvSpPr>
            <a:spLocks noGrp="1"/>
          </p:cNvSpPr>
          <p:nvPr>
            <p:ph idx="1"/>
          </p:nvPr>
        </p:nvSpPr>
        <p:spPr>
          <a:xfrm>
            <a:off x="4447308" y="591344"/>
            <a:ext cx="6906491" cy="5585619"/>
          </a:xfrm>
        </p:spPr>
        <p:txBody>
          <a:bodyPr anchor="ctr">
            <a:normAutofit/>
          </a:bodyPr>
          <a:lstStyle/>
          <a:p>
            <a:pPr marL="0" indent="0" algn="just">
              <a:buNone/>
            </a:pPr>
            <a:r>
              <a:rPr lang="en-US" sz="2600" dirty="0"/>
              <a:t>The classification of twitter data based on tweets aims to provide efficient and accurate graphical representation of likes, tweets and favor in US presidential elections using sentiment analysis and deriving visualization graphs from it. There are different users who has tweeted either for Trump to win or Biden to win and other users has retweeted it either supporting or rejecting. Based on all these tweets we can derive a final graph and analysis whether Trump or Biden is going to win US presidential elections hypothetically according to people’s views and thoughts. This metadata serves the purpose of helping community to filter relevant opinions more efficiently. </a:t>
            </a:r>
            <a:endParaRPr lang="en-IN" sz="2600" dirty="0"/>
          </a:p>
        </p:txBody>
      </p:sp>
      <p:pic>
        <p:nvPicPr>
          <p:cNvPr id="11" name="Picture 2" descr="Faculties - Best Private University in Telangana &amp; Andhra Pradesh | KLH">
            <a:extLst>
              <a:ext uri="{FF2B5EF4-FFF2-40B4-BE49-F238E27FC236}">
                <a16:creationId xmlns:a16="http://schemas.microsoft.com/office/drawing/2014/main" id="{61F0D4E1-95C1-23F2-9693-AFBC9380E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45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8C2B-0E8B-2B1B-DC10-E3FA89D3C79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dirty="0">
                <a:latin typeface="+mj-lt"/>
                <a:ea typeface="+mj-ea"/>
                <a:cs typeface="+mj-cs"/>
              </a:rPr>
              <a:t>TRUMP DATASET</a:t>
            </a:r>
          </a:p>
        </p:txBody>
      </p:sp>
      <p:pic>
        <p:nvPicPr>
          <p:cNvPr id="5" name="Content Placeholder 4">
            <a:extLst>
              <a:ext uri="{FF2B5EF4-FFF2-40B4-BE49-F238E27FC236}">
                <a16:creationId xmlns:a16="http://schemas.microsoft.com/office/drawing/2014/main" id="{FD2F27BF-0117-6967-43F0-746D0F9DB0F9}"/>
              </a:ext>
            </a:extLst>
          </p:cNvPr>
          <p:cNvPicPr>
            <a:picLocks noChangeAspect="1"/>
          </p:cNvPicPr>
          <p:nvPr/>
        </p:nvPicPr>
        <p:blipFill rotWithShape="1">
          <a:blip r:embed="rId2"/>
          <a:srcRect l="8622" r="1926" b="-3"/>
          <a:stretch/>
        </p:blipFill>
        <p:spPr>
          <a:xfrm>
            <a:off x="856144" y="1574310"/>
            <a:ext cx="9265866" cy="5301481"/>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D2D6E87C-E1E8-E6EA-5915-AAF4B0600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959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8C2B-0E8B-2B1B-DC10-E3FA89D3C79A}"/>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dirty="0"/>
              <a:t>BIDEN</a:t>
            </a:r>
            <a:r>
              <a:rPr lang="en-US" sz="4000" kern="1200" dirty="0">
                <a:latin typeface="+mj-lt"/>
                <a:ea typeface="+mj-ea"/>
                <a:cs typeface="+mj-cs"/>
              </a:rPr>
              <a:t> DATASET</a:t>
            </a:r>
          </a:p>
        </p:txBody>
      </p:sp>
      <p:pic>
        <p:nvPicPr>
          <p:cNvPr id="4" name="Picture 3">
            <a:extLst>
              <a:ext uri="{FF2B5EF4-FFF2-40B4-BE49-F238E27FC236}">
                <a16:creationId xmlns:a16="http://schemas.microsoft.com/office/drawing/2014/main" id="{FD3225CC-1EA0-311C-5F81-61E95F91C1F9}"/>
              </a:ext>
            </a:extLst>
          </p:cNvPr>
          <p:cNvPicPr>
            <a:picLocks noChangeAspect="1"/>
          </p:cNvPicPr>
          <p:nvPr/>
        </p:nvPicPr>
        <p:blipFill>
          <a:blip r:embed="rId2"/>
          <a:stretch>
            <a:fillRect/>
          </a:stretch>
        </p:blipFill>
        <p:spPr>
          <a:xfrm>
            <a:off x="806246" y="1574310"/>
            <a:ext cx="9979742" cy="5296540"/>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9E89C2EC-8604-B0E4-3569-FDAB8E214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145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850</Words>
  <Application>Microsoft Office PowerPoint</Application>
  <PresentationFormat>Widescreen</PresentationFormat>
  <Paragraphs>115</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Consolas</vt:lpstr>
      <vt:lpstr>Office Theme</vt:lpstr>
      <vt:lpstr>TWITTER SENTIMENT ANALYSIS FOR US ELECTIONS</vt:lpstr>
      <vt:lpstr>TABLE OF CONTENTS</vt:lpstr>
      <vt:lpstr>PROJECT AREA</vt:lpstr>
      <vt:lpstr>LITERATURE SURVEY</vt:lpstr>
      <vt:lpstr>LITERATURE SURVEY</vt:lpstr>
      <vt:lpstr>OBJECTIVE</vt:lpstr>
      <vt:lpstr>PROBLEM STATEMENT</vt:lpstr>
      <vt:lpstr>TRUMP DATASET</vt:lpstr>
      <vt:lpstr>BIDEN DATASET</vt:lpstr>
      <vt:lpstr>WORK PROGRESS</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OUTPUT</vt:lpstr>
      <vt:lpstr>OUTPUT</vt:lpstr>
      <vt:lpstr>OUTPUT</vt:lpstr>
      <vt:lpstr>DATASET TO BE USED</vt:lpstr>
      <vt:lpstr>GITHUB REPOSITORY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WOW CHALLENGE</dc:title>
  <dc:creator>Nihal Agarwal .</dc:creator>
  <cp:lastModifiedBy>Nihal Agarwal .</cp:lastModifiedBy>
  <cp:revision>52</cp:revision>
  <dcterms:created xsi:type="dcterms:W3CDTF">2022-08-06T04:45:01Z</dcterms:created>
  <dcterms:modified xsi:type="dcterms:W3CDTF">2022-09-14T03:09:39Z</dcterms:modified>
</cp:coreProperties>
</file>